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68" r:id="rId4"/>
    <p:sldId id="269" r:id="rId5"/>
    <p:sldId id="260" r:id="rId6"/>
    <p:sldId id="274" r:id="rId7"/>
    <p:sldId id="273" r:id="rId8"/>
    <p:sldId id="262" r:id="rId9"/>
    <p:sldId id="267" r:id="rId10"/>
    <p:sldId id="270" r:id="rId11"/>
    <p:sldId id="275" r:id="rId12"/>
    <p:sldId id="277" r:id="rId13"/>
    <p:sldId id="263" r:id="rId14"/>
    <p:sldId id="265" r:id="rId15"/>
  </p:sldIdLst>
  <p:sldSz cx="18288000" cy="10287000"/>
  <p:notesSz cx="6858000" cy="9144000"/>
  <p:embeddedFontLst>
    <p:embeddedFont>
      <p:font typeface="Archivo Black" panose="02020500000000000000" charset="-120"/>
      <p:regular r:id="rId17"/>
    </p:embeddedFont>
    <p:embeddedFont>
      <p:font typeface="SetoFont" panose="02020500000000000000" charset="-120"/>
      <p:regular r:id="rId18"/>
    </p:embeddedFont>
    <p:embeddedFont>
      <p:font typeface="Bobby Jones" panose="02020500000000000000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egoe UI Symbol" panose="020B0502040204020203" pitchFamily="34" charset="0"/>
      <p:regular r:id="rId24"/>
    </p:embeddedFont>
    <p:embeddedFont>
      <p:font typeface="微軟正黑體" panose="020B0604030504040204" pitchFamily="34" charset="-12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672"/>
    <a:srgbClr val="944E3A"/>
    <a:srgbClr val="73CD8B"/>
    <a:srgbClr val="F86D46"/>
    <a:srgbClr val="D08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5189" autoAdjust="0"/>
  </p:normalViewPr>
  <p:slideViewPr>
    <p:cSldViewPr>
      <p:cViewPr varScale="1">
        <p:scale>
          <a:sx n="41" d="100"/>
          <a:sy n="41" d="100"/>
        </p:scale>
        <p:origin x="14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0562134b58bde0c8/&#25991;&#20214;/20221223&#19977;&#29575;&#19977;&#21319;&#21644;&#26376;&#29151;&#25910;&#36948;&#27161;_&#36067;&#20986;&#26781;&#20214;&#26159;&#29151;&#25910;&#34928;&#3686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0562134b58bde0c8/&#25991;&#20214;/20221223&#19977;&#29575;&#19977;&#21319;&#21644;&#26376;&#29151;&#25910;&#36948;&#27161;_&#36067;&#20986;&#26781;&#20214;&#26159;&#29151;&#25910;&#34928;&#36864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TW" altLang="en-US" sz="3200" spc="600" dirty="0"/>
              <a:t>投資組合與大盤報酬比較圖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記錄表!$T$1</c:f>
              <c:strCache>
                <c:ptCount val="1"/>
                <c:pt idx="0">
                  <c:v>投資組合累計報酬率(%)</c:v>
                </c:pt>
              </c:strCache>
            </c:strRef>
          </c:tx>
          <c:spPr>
            <a:ln w="2540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cat>
            <c:strRef>
              <c:f>記錄表!$A$2:$A$122</c:f>
              <c:strCache>
                <c:ptCount val="121"/>
                <c:pt idx="0">
                  <c:v>2022/07/01</c:v>
                </c:pt>
                <c:pt idx="1">
                  <c:v>2022/07/04</c:v>
                </c:pt>
                <c:pt idx="2">
                  <c:v>2022/07/05</c:v>
                </c:pt>
                <c:pt idx="3">
                  <c:v>2022/07/06</c:v>
                </c:pt>
                <c:pt idx="4">
                  <c:v>2022/07/07</c:v>
                </c:pt>
                <c:pt idx="5">
                  <c:v>2022/07/08</c:v>
                </c:pt>
                <c:pt idx="6">
                  <c:v>2022/07/11</c:v>
                </c:pt>
                <c:pt idx="7">
                  <c:v>2022/07/12</c:v>
                </c:pt>
                <c:pt idx="8">
                  <c:v>2022/07/13</c:v>
                </c:pt>
                <c:pt idx="9">
                  <c:v>2022/07/14</c:v>
                </c:pt>
                <c:pt idx="10">
                  <c:v>2022/07/15</c:v>
                </c:pt>
                <c:pt idx="11">
                  <c:v>2022/07/18</c:v>
                </c:pt>
                <c:pt idx="12">
                  <c:v>2022/07/19</c:v>
                </c:pt>
                <c:pt idx="13">
                  <c:v>2022/07/20</c:v>
                </c:pt>
                <c:pt idx="14">
                  <c:v>2022/07/21</c:v>
                </c:pt>
                <c:pt idx="15">
                  <c:v>2022/07/22</c:v>
                </c:pt>
                <c:pt idx="16">
                  <c:v>2022/07/25</c:v>
                </c:pt>
                <c:pt idx="17">
                  <c:v>2022/07/26</c:v>
                </c:pt>
                <c:pt idx="18">
                  <c:v>2022/07/27</c:v>
                </c:pt>
                <c:pt idx="19">
                  <c:v>2022/07/28</c:v>
                </c:pt>
                <c:pt idx="20">
                  <c:v>2022/07/29</c:v>
                </c:pt>
                <c:pt idx="21">
                  <c:v>2022/08/01</c:v>
                </c:pt>
                <c:pt idx="22">
                  <c:v>2022/08/02</c:v>
                </c:pt>
                <c:pt idx="23">
                  <c:v>2022/08/03</c:v>
                </c:pt>
                <c:pt idx="24">
                  <c:v>2022/08/04</c:v>
                </c:pt>
                <c:pt idx="25">
                  <c:v>2022/08/05</c:v>
                </c:pt>
                <c:pt idx="26">
                  <c:v>2022/08/08</c:v>
                </c:pt>
                <c:pt idx="27">
                  <c:v>2022/08/09</c:v>
                </c:pt>
                <c:pt idx="28">
                  <c:v>2022/08/10</c:v>
                </c:pt>
                <c:pt idx="29">
                  <c:v>2022/08/11</c:v>
                </c:pt>
                <c:pt idx="30">
                  <c:v>2022/08/12</c:v>
                </c:pt>
                <c:pt idx="31">
                  <c:v>2022/08/15</c:v>
                </c:pt>
                <c:pt idx="32">
                  <c:v>2022/08/16</c:v>
                </c:pt>
                <c:pt idx="33">
                  <c:v>2022/08/17</c:v>
                </c:pt>
                <c:pt idx="34">
                  <c:v>2022/08/18</c:v>
                </c:pt>
                <c:pt idx="35">
                  <c:v>2022/08/19</c:v>
                </c:pt>
                <c:pt idx="36">
                  <c:v>2022/08/22</c:v>
                </c:pt>
                <c:pt idx="37">
                  <c:v>2022/08/23</c:v>
                </c:pt>
                <c:pt idx="38">
                  <c:v>2022/08/24</c:v>
                </c:pt>
                <c:pt idx="39">
                  <c:v>2022/08/25</c:v>
                </c:pt>
                <c:pt idx="40">
                  <c:v>2022/08/26</c:v>
                </c:pt>
                <c:pt idx="41">
                  <c:v>2022/08/29</c:v>
                </c:pt>
                <c:pt idx="42">
                  <c:v>2022/08/30</c:v>
                </c:pt>
                <c:pt idx="43">
                  <c:v>2022/08/31</c:v>
                </c:pt>
                <c:pt idx="44">
                  <c:v>2022/09/01</c:v>
                </c:pt>
                <c:pt idx="45">
                  <c:v>2022/09/02</c:v>
                </c:pt>
                <c:pt idx="46">
                  <c:v>2022/09/05</c:v>
                </c:pt>
                <c:pt idx="47">
                  <c:v>2022/09/06</c:v>
                </c:pt>
                <c:pt idx="48">
                  <c:v>2022/09/07</c:v>
                </c:pt>
                <c:pt idx="49">
                  <c:v>2022/09/08</c:v>
                </c:pt>
                <c:pt idx="50">
                  <c:v>2022/09/12</c:v>
                </c:pt>
                <c:pt idx="51">
                  <c:v>2022/09/13</c:v>
                </c:pt>
                <c:pt idx="52">
                  <c:v>2022/09/14</c:v>
                </c:pt>
                <c:pt idx="53">
                  <c:v>2022/09/15</c:v>
                </c:pt>
                <c:pt idx="54">
                  <c:v>2022/09/16</c:v>
                </c:pt>
                <c:pt idx="55">
                  <c:v>2022/09/19</c:v>
                </c:pt>
                <c:pt idx="56">
                  <c:v>2022/09/20</c:v>
                </c:pt>
                <c:pt idx="57">
                  <c:v>2022/09/21</c:v>
                </c:pt>
                <c:pt idx="58">
                  <c:v>2022/09/22</c:v>
                </c:pt>
                <c:pt idx="59">
                  <c:v>2022/09/23</c:v>
                </c:pt>
                <c:pt idx="60">
                  <c:v>2022/09/26</c:v>
                </c:pt>
                <c:pt idx="61">
                  <c:v>2022/09/27</c:v>
                </c:pt>
                <c:pt idx="62">
                  <c:v>2022/09/28</c:v>
                </c:pt>
                <c:pt idx="63">
                  <c:v>2022/09/29</c:v>
                </c:pt>
                <c:pt idx="64">
                  <c:v>2022/09/30</c:v>
                </c:pt>
                <c:pt idx="65">
                  <c:v>2022/10/03</c:v>
                </c:pt>
                <c:pt idx="66">
                  <c:v>2022/10/04</c:v>
                </c:pt>
                <c:pt idx="67">
                  <c:v>2022/10/05</c:v>
                </c:pt>
                <c:pt idx="68">
                  <c:v>2022/10/06</c:v>
                </c:pt>
                <c:pt idx="69">
                  <c:v>2022/10/07</c:v>
                </c:pt>
                <c:pt idx="70">
                  <c:v>2022/10/11</c:v>
                </c:pt>
                <c:pt idx="71">
                  <c:v>2022/10/12</c:v>
                </c:pt>
                <c:pt idx="72">
                  <c:v>2022/10/13</c:v>
                </c:pt>
                <c:pt idx="73">
                  <c:v>2022/10/14</c:v>
                </c:pt>
                <c:pt idx="74">
                  <c:v>2022/10/17</c:v>
                </c:pt>
                <c:pt idx="75">
                  <c:v>2022/10/18</c:v>
                </c:pt>
                <c:pt idx="76">
                  <c:v>2022/10/19</c:v>
                </c:pt>
                <c:pt idx="77">
                  <c:v>2022/10/20</c:v>
                </c:pt>
                <c:pt idx="78">
                  <c:v>2022/10/21</c:v>
                </c:pt>
                <c:pt idx="79">
                  <c:v>2022/10/24</c:v>
                </c:pt>
                <c:pt idx="80">
                  <c:v>2022/10/25</c:v>
                </c:pt>
                <c:pt idx="81">
                  <c:v>2022/10/26</c:v>
                </c:pt>
                <c:pt idx="82">
                  <c:v>2022/10/27</c:v>
                </c:pt>
                <c:pt idx="83">
                  <c:v>2022/10/28</c:v>
                </c:pt>
                <c:pt idx="84">
                  <c:v>2022/10/31</c:v>
                </c:pt>
                <c:pt idx="85">
                  <c:v>2022/11/01</c:v>
                </c:pt>
                <c:pt idx="86">
                  <c:v>2022/11/02</c:v>
                </c:pt>
                <c:pt idx="87">
                  <c:v>2022/11/03</c:v>
                </c:pt>
                <c:pt idx="88">
                  <c:v>2022/11/04</c:v>
                </c:pt>
                <c:pt idx="89">
                  <c:v>2022/11/07</c:v>
                </c:pt>
                <c:pt idx="90">
                  <c:v>2022/11/08</c:v>
                </c:pt>
                <c:pt idx="91">
                  <c:v>2022/11/09</c:v>
                </c:pt>
                <c:pt idx="92">
                  <c:v>2022/11/10</c:v>
                </c:pt>
                <c:pt idx="93">
                  <c:v>2022/11/11</c:v>
                </c:pt>
                <c:pt idx="94">
                  <c:v>2022/11/14</c:v>
                </c:pt>
                <c:pt idx="95">
                  <c:v>2022/11/15</c:v>
                </c:pt>
                <c:pt idx="96">
                  <c:v>2022/11/16</c:v>
                </c:pt>
                <c:pt idx="97">
                  <c:v>2022/11/17</c:v>
                </c:pt>
                <c:pt idx="98">
                  <c:v>2022/11/18</c:v>
                </c:pt>
                <c:pt idx="99">
                  <c:v>2022/11/21</c:v>
                </c:pt>
                <c:pt idx="100">
                  <c:v>2022/11/22</c:v>
                </c:pt>
                <c:pt idx="101">
                  <c:v>2022/11/23</c:v>
                </c:pt>
                <c:pt idx="102">
                  <c:v>2022/11/24</c:v>
                </c:pt>
                <c:pt idx="103">
                  <c:v>2022/11/25</c:v>
                </c:pt>
                <c:pt idx="104">
                  <c:v>2022/11/28</c:v>
                </c:pt>
                <c:pt idx="105">
                  <c:v>2022/11/29</c:v>
                </c:pt>
                <c:pt idx="106">
                  <c:v>2022/11/30</c:v>
                </c:pt>
                <c:pt idx="107">
                  <c:v>2022/12/01</c:v>
                </c:pt>
                <c:pt idx="108">
                  <c:v>2022/12/02</c:v>
                </c:pt>
                <c:pt idx="109">
                  <c:v>2022/12/05</c:v>
                </c:pt>
                <c:pt idx="110">
                  <c:v>2022/12/06</c:v>
                </c:pt>
                <c:pt idx="111">
                  <c:v>2022/12/07</c:v>
                </c:pt>
                <c:pt idx="112">
                  <c:v>2022/12/08</c:v>
                </c:pt>
                <c:pt idx="113">
                  <c:v>2022/12/09</c:v>
                </c:pt>
                <c:pt idx="114">
                  <c:v>2022/12/12</c:v>
                </c:pt>
                <c:pt idx="115">
                  <c:v>2022/12/13</c:v>
                </c:pt>
                <c:pt idx="116">
                  <c:v>2022/12/14</c:v>
                </c:pt>
                <c:pt idx="117">
                  <c:v>2022/12/15</c:v>
                </c:pt>
                <c:pt idx="118">
                  <c:v>2022/12/16</c:v>
                </c:pt>
                <c:pt idx="119">
                  <c:v>2022/12/19</c:v>
                </c:pt>
                <c:pt idx="120">
                  <c:v>2022/12/20</c:v>
                </c:pt>
              </c:strCache>
            </c:strRef>
          </c:cat>
          <c:val>
            <c:numRef>
              <c:f>記錄表!$T$2:$T$122</c:f>
              <c:numCache>
                <c:formatCode>General</c:formatCode>
                <c:ptCount val="121"/>
                <c:pt idx="0">
                  <c:v>-0.28999999999999998</c:v>
                </c:pt>
                <c:pt idx="1">
                  <c:v>-0.52</c:v>
                </c:pt>
                <c:pt idx="2">
                  <c:v>0.88</c:v>
                </c:pt>
                <c:pt idx="3">
                  <c:v>-1.92</c:v>
                </c:pt>
                <c:pt idx="4">
                  <c:v>0.87</c:v>
                </c:pt>
                <c:pt idx="5">
                  <c:v>2.2000000000000002</c:v>
                </c:pt>
                <c:pt idx="6">
                  <c:v>0.67</c:v>
                </c:pt>
                <c:pt idx="7">
                  <c:v>-1.94</c:v>
                </c:pt>
                <c:pt idx="8">
                  <c:v>0.22</c:v>
                </c:pt>
                <c:pt idx="9">
                  <c:v>1.63</c:v>
                </c:pt>
                <c:pt idx="10">
                  <c:v>2.5299999999999998</c:v>
                </c:pt>
                <c:pt idx="11">
                  <c:v>4.3099999999999996</c:v>
                </c:pt>
                <c:pt idx="12">
                  <c:v>4.8600000000000003</c:v>
                </c:pt>
                <c:pt idx="13">
                  <c:v>5.0599999999999996</c:v>
                </c:pt>
                <c:pt idx="14">
                  <c:v>6.66</c:v>
                </c:pt>
                <c:pt idx="15">
                  <c:v>6.52</c:v>
                </c:pt>
                <c:pt idx="16">
                  <c:v>6.63</c:v>
                </c:pt>
                <c:pt idx="17">
                  <c:v>5.0199999999999996</c:v>
                </c:pt>
                <c:pt idx="18">
                  <c:v>6.64</c:v>
                </c:pt>
                <c:pt idx="19">
                  <c:v>5.5</c:v>
                </c:pt>
                <c:pt idx="20">
                  <c:v>7.26</c:v>
                </c:pt>
                <c:pt idx="21">
                  <c:v>7.84</c:v>
                </c:pt>
                <c:pt idx="22">
                  <c:v>6.17</c:v>
                </c:pt>
                <c:pt idx="23">
                  <c:v>4.8600000000000003</c:v>
                </c:pt>
                <c:pt idx="24">
                  <c:v>4.9000000000000004</c:v>
                </c:pt>
                <c:pt idx="25">
                  <c:v>7.53</c:v>
                </c:pt>
                <c:pt idx="26">
                  <c:v>7.49</c:v>
                </c:pt>
                <c:pt idx="27">
                  <c:v>8.4499999999999993</c:v>
                </c:pt>
                <c:pt idx="28">
                  <c:v>8.3000000000000007</c:v>
                </c:pt>
                <c:pt idx="29">
                  <c:v>9.44</c:v>
                </c:pt>
                <c:pt idx="30">
                  <c:v>10.25</c:v>
                </c:pt>
                <c:pt idx="31">
                  <c:v>11.08</c:v>
                </c:pt>
                <c:pt idx="32">
                  <c:v>11.19</c:v>
                </c:pt>
                <c:pt idx="33">
                  <c:v>12.04</c:v>
                </c:pt>
                <c:pt idx="34">
                  <c:v>12.85</c:v>
                </c:pt>
                <c:pt idx="35">
                  <c:v>13.54</c:v>
                </c:pt>
                <c:pt idx="36">
                  <c:v>12.44</c:v>
                </c:pt>
                <c:pt idx="37">
                  <c:v>12.35</c:v>
                </c:pt>
                <c:pt idx="38">
                  <c:v>12.79</c:v>
                </c:pt>
                <c:pt idx="39">
                  <c:v>14.28</c:v>
                </c:pt>
                <c:pt idx="40">
                  <c:v>14.44</c:v>
                </c:pt>
                <c:pt idx="41">
                  <c:v>12.3</c:v>
                </c:pt>
                <c:pt idx="42">
                  <c:v>13.79</c:v>
                </c:pt>
                <c:pt idx="43">
                  <c:v>14.68</c:v>
                </c:pt>
                <c:pt idx="44">
                  <c:v>13.38</c:v>
                </c:pt>
                <c:pt idx="45">
                  <c:v>13.06</c:v>
                </c:pt>
                <c:pt idx="46">
                  <c:v>11.47</c:v>
                </c:pt>
                <c:pt idx="47">
                  <c:v>10.54</c:v>
                </c:pt>
                <c:pt idx="48">
                  <c:v>9.83</c:v>
                </c:pt>
                <c:pt idx="49">
                  <c:v>12.73</c:v>
                </c:pt>
                <c:pt idx="50">
                  <c:v>13</c:v>
                </c:pt>
                <c:pt idx="51">
                  <c:v>14.21</c:v>
                </c:pt>
                <c:pt idx="52">
                  <c:v>14</c:v>
                </c:pt>
                <c:pt idx="53">
                  <c:v>14.19</c:v>
                </c:pt>
                <c:pt idx="54">
                  <c:v>12.98</c:v>
                </c:pt>
                <c:pt idx="55">
                  <c:v>11.51</c:v>
                </c:pt>
                <c:pt idx="56">
                  <c:v>12.13</c:v>
                </c:pt>
                <c:pt idx="57">
                  <c:v>10.86</c:v>
                </c:pt>
                <c:pt idx="58">
                  <c:v>11.27</c:v>
                </c:pt>
                <c:pt idx="59">
                  <c:v>9.52</c:v>
                </c:pt>
                <c:pt idx="60">
                  <c:v>5.08</c:v>
                </c:pt>
                <c:pt idx="61">
                  <c:v>6.7</c:v>
                </c:pt>
                <c:pt idx="62">
                  <c:v>2.12</c:v>
                </c:pt>
                <c:pt idx="63">
                  <c:v>4.0199999999999996</c:v>
                </c:pt>
                <c:pt idx="64">
                  <c:v>5.01</c:v>
                </c:pt>
                <c:pt idx="65">
                  <c:v>4.2699999999999996</c:v>
                </c:pt>
                <c:pt idx="66">
                  <c:v>6.58</c:v>
                </c:pt>
                <c:pt idx="67">
                  <c:v>7.06</c:v>
                </c:pt>
                <c:pt idx="68">
                  <c:v>7.71</c:v>
                </c:pt>
                <c:pt idx="69">
                  <c:v>6.99</c:v>
                </c:pt>
                <c:pt idx="70">
                  <c:v>3.01</c:v>
                </c:pt>
                <c:pt idx="71">
                  <c:v>3.3</c:v>
                </c:pt>
                <c:pt idx="72">
                  <c:v>-0.31</c:v>
                </c:pt>
                <c:pt idx="73">
                  <c:v>2.76</c:v>
                </c:pt>
                <c:pt idx="74">
                  <c:v>2.2799999999999998</c:v>
                </c:pt>
                <c:pt idx="75">
                  <c:v>3.02</c:v>
                </c:pt>
                <c:pt idx="76">
                  <c:v>2.6</c:v>
                </c:pt>
                <c:pt idx="77">
                  <c:v>1.24</c:v>
                </c:pt>
                <c:pt idx="78">
                  <c:v>0.37</c:v>
                </c:pt>
                <c:pt idx="79">
                  <c:v>1.28</c:v>
                </c:pt>
                <c:pt idx="80">
                  <c:v>0.18</c:v>
                </c:pt>
                <c:pt idx="81">
                  <c:v>-0.43</c:v>
                </c:pt>
                <c:pt idx="82">
                  <c:v>1.4</c:v>
                </c:pt>
                <c:pt idx="83">
                  <c:v>0.61</c:v>
                </c:pt>
                <c:pt idx="84">
                  <c:v>1.87</c:v>
                </c:pt>
                <c:pt idx="85">
                  <c:v>3.01</c:v>
                </c:pt>
                <c:pt idx="86">
                  <c:v>4</c:v>
                </c:pt>
                <c:pt idx="87">
                  <c:v>4.3600000000000003</c:v>
                </c:pt>
                <c:pt idx="88">
                  <c:v>4.87</c:v>
                </c:pt>
                <c:pt idx="89">
                  <c:v>5.38</c:v>
                </c:pt>
                <c:pt idx="90">
                  <c:v>5.85</c:v>
                </c:pt>
                <c:pt idx="91">
                  <c:v>7.61</c:v>
                </c:pt>
                <c:pt idx="92">
                  <c:v>7.18</c:v>
                </c:pt>
                <c:pt idx="93">
                  <c:v>8.26</c:v>
                </c:pt>
                <c:pt idx="94">
                  <c:v>8.77</c:v>
                </c:pt>
                <c:pt idx="95">
                  <c:v>9.57</c:v>
                </c:pt>
                <c:pt idx="96">
                  <c:v>9.7799999999999994</c:v>
                </c:pt>
                <c:pt idx="97">
                  <c:v>11</c:v>
                </c:pt>
                <c:pt idx="98">
                  <c:v>10.46</c:v>
                </c:pt>
                <c:pt idx="99">
                  <c:v>10.69</c:v>
                </c:pt>
                <c:pt idx="100">
                  <c:v>10.94</c:v>
                </c:pt>
                <c:pt idx="101">
                  <c:v>11.37</c:v>
                </c:pt>
                <c:pt idx="102">
                  <c:v>12.07</c:v>
                </c:pt>
                <c:pt idx="103">
                  <c:v>11.33</c:v>
                </c:pt>
                <c:pt idx="104">
                  <c:v>11.7</c:v>
                </c:pt>
                <c:pt idx="105">
                  <c:v>11.9</c:v>
                </c:pt>
                <c:pt idx="106">
                  <c:v>13.1</c:v>
                </c:pt>
                <c:pt idx="107">
                  <c:v>14.42</c:v>
                </c:pt>
                <c:pt idx="108">
                  <c:v>15.45</c:v>
                </c:pt>
                <c:pt idx="109">
                  <c:v>16.739999999999998</c:v>
                </c:pt>
                <c:pt idx="110">
                  <c:v>15.63</c:v>
                </c:pt>
                <c:pt idx="111">
                  <c:v>13.96</c:v>
                </c:pt>
                <c:pt idx="112">
                  <c:v>14.99</c:v>
                </c:pt>
                <c:pt idx="113">
                  <c:v>15.09</c:v>
                </c:pt>
                <c:pt idx="114">
                  <c:v>14.47</c:v>
                </c:pt>
                <c:pt idx="115">
                  <c:v>13.46</c:v>
                </c:pt>
                <c:pt idx="116">
                  <c:v>14.93</c:v>
                </c:pt>
                <c:pt idx="117">
                  <c:v>15</c:v>
                </c:pt>
                <c:pt idx="118">
                  <c:v>13.8</c:v>
                </c:pt>
                <c:pt idx="119">
                  <c:v>13.58</c:v>
                </c:pt>
                <c:pt idx="120">
                  <c:v>10.94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A9-471D-AC93-9A3A1B02558C}"/>
            </c:ext>
          </c:extLst>
        </c:ser>
        <c:ser>
          <c:idx val="1"/>
          <c:order val="1"/>
          <c:tx>
            <c:strRef>
              <c:f>記錄表!$U$1</c:f>
              <c:strCache>
                <c:ptCount val="1"/>
                <c:pt idx="0">
                  <c:v>大盤累計報酬率(%)</c:v>
                </c:pt>
              </c:strCache>
            </c:strRef>
          </c:tx>
          <c:spPr>
            <a:ln w="25400">
              <a:solidFill>
                <a:srgbClr val="008080"/>
              </a:solidFill>
              <a:prstDash val="solid"/>
            </a:ln>
            <a:effectLst/>
          </c:spPr>
          <c:marker>
            <c:symbol val="none"/>
          </c:marker>
          <c:cat>
            <c:strRef>
              <c:f>記錄表!$A$2:$A$122</c:f>
              <c:strCache>
                <c:ptCount val="121"/>
                <c:pt idx="0">
                  <c:v>2022/07/01</c:v>
                </c:pt>
                <c:pt idx="1">
                  <c:v>2022/07/04</c:v>
                </c:pt>
                <c:pt idx="2">
                  <c:v>2022/07/05</c:v>
                </c:pt>
                <c:pt idx="3">
                  <c:v>2022/07/06</c:v>
                </c:pt>
                <c:pt idx="4">
                  <c:v>2022/07/07</c:v>
                </c:pt>
                <c:pt idx="5">
                  <c:v>2022/07/08</c:v>
                </c:pt>
                <c:pt idx="6">
                  <c:v>2022/07/11</c:v>
                </c:pt>
                <c:pt idx="7">
                  <c:v>2022/07/12</c:v>
                </c:pt>
                <c:pt idx="8">
                  <c:v>2022/07/13</c:v>
                </c:pt>
                <c:pt idx="9">
                  <c:v>2022/07/14</c:v>
                </c:pt>
                <c:pt idx="10">
                  <c:v>2022/07/15</c:v>
                </c:pt>
                <c:pt idx="11">
                  <c:v>2022/07/18</c:v>
                </c:pt>
                <c:pt idx="12">
                  <c:v>2022/07/19</c:v>
                </c:pt>
                <c:pt idx="13">
                  <c:v>2022/07/20</c:v>
                </c:pt>
                <c:pt idx="14">
                  <c:v>2022/07/21</c:v>
                </c:pt>
                <c:pt idx="15">
                  <c:v>2022/07/22</c:v>
                </c:pt>
                <c:pt idx="16">
                  <c:v>2022/07/25</c:v>
                </c:pt>
                <c:pt idx="17">
                  <c:v>2022/07/26</c:v>
                </c:pt>
                <c:pt idx="18">
                  <c:v>2022/07/27</c:v>
                </c:pt>
                <c:pt idx="19">
                  <c:v>2022/07/28</c:v>
                </c:pt>
                <c:pt idx="20">
                  <c:v>2022/07/29</c:v>
                </c:pt>
                <c:pt idx="21">
                  <c:v>2022/08/01</c:v>
                </c:pt>
                <c:pt idx="22">
                  <c:v>2022/08/02</c:v>
                </c:pt>
                <c:pt idx="23">
                  <c:v>2022/08/03</c:v>
                </c:pt>
                <c:pt idx="24">
                  <c:v>2022/08/04</c:v>
                </c:pt>
                <c:pt idx="25">
                  <c:v>2022/08/05</c:v>
                </c:pt>
                <c:pt idx="26">
                  <c:v>2022/08/08</c:v>
                </c:pt>
                <c:pt idx="27">
                  <c:v>2022/08/09</c:v>
                </c:pt>
                <c:pt idx="28">
                  <c:v>2022/08/10</c:v>
                </c:pt>
                <c:pt idx="29">
                  <c:v>2022/08/11</c:v>
                </c:pt>
                <c:pt idx="30">
                  <c:v>2022/08/12</c:v>
                </c:pt>
                <c:pt idx="31">
                  <c:v>2022/08/15</c:v>
                </c:pt>
                <c:pt idx="32">
                  <c:v>2022/08/16</c:v>
                </c:pt>
                <c:pt idx="33">
                  <c:v>2022/08/17</c:v>
                </c:pt>
                <c:pt idx="34">
                  <c:v>2022/08/18</c:v>
                </c:pt>
                <c:pt idx="35">
                  <c:v>2022/08/19</c:v>
                </c:pt>
                <c:pt idx="36">
                  <c:v>2022/08/22</c:v>
                </c:pt>
                <c:pt idx="37">
                  <c:v>2022/08/23</c:v>
                </c:pt>
                <c:pt idx="38">
                  <c:v>2022/08/24</c:v>
                </c:pt>
                <c:pt idx="39">
                  <c:v>2022/08/25</c:v>
                </c:pt>
                <c:pt idx="40">
                  <c:v>2022/08/26</c:v>
                </c:pt>
                <c:pt idx="41">
                  <c:v>2022/08/29</c:v>
                </c:pt>
                <c:pt idx="42">
                  <c:v>2022/08/30</c:v>
                </c:pt>
                <c:pt idx="43">
                  <c:v>2022/08/31</c:v>
                </c:pt>
                <c:pt idx="44">
                  <c:v>2022/09/01</c:v>
                </c:pt>
                <c:pt idx="45">
                  <c:v>2022/09/02</c:v>
                </c:pt>
                <c:pt idx="46">
                  <c:v>2022/09/05</c:v>
                </c:pt>
                <c:pt idx="47">
                  <c:v>2022/09/06</c:v>
                </c:pt>
                <c:pt idx="48">
                  <c:v>2022/09/07</c:v>
                </c:pt>
                <c:pt idx="49">
                  <c:v>2022/09/08</c:v>
                </c:pt>
                <c:pt idx="50">
                  <c:v>2022/09/12</c:v>
                </c:pt>
                <c:pt idx="51">
                  <c:v>2022/09/13</c:v>
                </c:pt>
                <c:pt idx="52">
                  <c:v>2022/09/14</c:v>
                </c:pt>
                <c:pt idx="53">
                  <c:v>2022/09/15</c:v>
                </c:pt>
                <c:pt idx="54">
                  <c:v>2022/09/16</c:v>
                </c:pt>
                <c:pt idx="55">
                  <c:v>2022/09/19</c:v>
                </c:pt>
                <c:pt idx="56">
                  <c:v>2022/09/20</c:v>
                </c:pt>
                <c:pt idx="57">
                  <c:v>2022/09/21</c:v>
                </c:pt>
                <c:pt idx="58">
                  <c:v>2022/09/22</c:v>
                </c:pt>
                <c:pt idx="59">
                  <c:v>2022/09/23</c:v>
                </c:pt>
                <c:pt idx="60">
                  <c:v>2022/09/26</c:v>
                </c:pt>
                <c:pt idx="61">
                  <c:v>2022/09/27</c:v>
                </c:pt>
                <c:pt idx="62">
                  <c:v>2022/09/28</c:v>
                </c:pt>
                <c:pt idx="63">
                  <c:v>2022/09/29</c:v>
                </c:pt>
                <c:pt idx="64">
                  <c:v>2022/09/30</c:v>
                </c:pt>
                <c:pt idx="65">
                  <c:v>2022/10/03</c:v>
                </c:pt>
                <c:pt idx="66">
                  <c:v>2022/10/04</c:v>
                </c:pt>
                <c:pt idx="67">
                  <c:v>2022/10/05</c:v>
                </c:pt>
                <c:pt idx="68">
                  <c:v>2022/10/06</c:v>
                </c:pt>
                <c:pt idx="69">
                  <c:v>2022/10/07</c:v>
                </c:pt>
                <c:pt idx="70">
                  <c:v>2022/10/11</c:v>
                </c:pt>
                <c:pt idx="71">
                  <c:v>2022/10/12</c:v>
                </c:pt>
                <c:pt idx="72">
                  <c:v>2022/10/13</c:v>
                </c:pt>
                <c:pt idx="73">
                  <c:v>2022/10/14</c:v>
                </c:pt>
                <c:pt idx="74">
                  <c:v>2022/10/17</c:v>
                </c:pt>
                <c:pt idx="75">
                  <c:v>2022/10/18</c:v>
                </c:pt>
                <c:pt idx="76">
                  <c:v>2022/10/19</c:v>
                </c:pt>
                <c:pt idx="77">
                  <c:v>2022/10/20</c:v>
                </c:pt>
                <c:pt idx="78">
                  <c:v>2022/10/21</c:v>
                </c:pt>
                <c:pt idx="79">
                  <c:v>2022/10/24</c:v>
                </c:pt>
                <c:pt idx="80">
                  <c:v>2022/10/25</c:v>
                </c:pt>
                <c:pt idx="81">
                  <c:v>2022/10/26</c:v>
                </c:pt>
                <c:pt idx="82">
                  <c:v>2022/10/27</c:v>
                </c:pt>
                <c:pt idx="83">
                  <c:v>2022/10/28</c:v>
                </c:pt>
                <c:pt idx="84">
                  <c:v>2022/10/31</c:v>
                </c:pt>
                <c:pt idx="85">
                  <c:v>2022/11/01</c:v>
                </c:pt>
                <c:pt idx="86">
                  <c:v>2022/11/02</c:v>
                </c:pt>
                <c:pt idx="87">
                  <c:v>2022/11/03</c:v>
                </c:pt>
                <c:pt idx="88">
                  <c:v>2022/11/04</c:v>
                </c:pt>
                <c:pt idx="89">
                  <c:v>2022/11/07</c:v>
                </c:pt>
                <c:pt idx="90">
                  <c:v>2022/11/08</c:v>
                </c:pt>
                <c:pt idx="91">
                  <c:v>2022/11/09</c:v>
                </c:pt>
                <c:pt idx="92">
                  <c:v>2022/11/10</c:v>
                </c:pt>
                <c:pt idx="93">
                  <c:v>2022/11/11</c:v>
                </c:pt>
                <c:pt idx="94">
                  <c:v>2022/11/14</c:v>
                </c:pt>
                <c:pt idx="95">
                  <c:v>2022/11/15</c:v>
                </c:pt>
                <c:pt idx="96">
                  <c:v>2022/11/16</c:v>
                </c:pt>
                <c:pt idx="97">
                  <c:v>2022/11/17</c:v>
                </c:pt>
                <c:pt idx="98">
                  <c:v>2022/11/18</c:v>
                </c:pt>
                <c:pt idx="99">
                  <c:v>2022/11/21</c:v>
                </c:pt>
                <c:pt idx="100">
                  <c:v>2022/11/22</c:v>
                </c:pt>
                <c:pt idx="101">
                  <c:v>2022/11/23</c:v>
                </c:pt>
                <c:pt idx="102">
                  <c:v>2022/11/24</c:v>
                </c:pt>
                <c:pt idx="103">
                  <c:v>2022/11/25</c:v>
                </c:pt>
                <c:pt idx="104">
                  <c:v>2022/11/28</c:v>
                </c:pt>
                <c:pt idx="105">
                  <c:v>2022/11/29</c:v>
                </c:pt>
                <c:pt idx="106">
                  <c:v>2022/11/30</c:v>
                </c:pt>
                <c:pt idx="107">
                  <c:v>2022/12/01</c:v>
                </c:pt>
                <c:pt idx="108">
                  <c:v>2022/12/02</c:v>
                </c:pt>
                <c:pt idx="109">
                  <c:v>2022/12/05</c:v>
                </c:pt>
                <c:pt idx="110">
                  <c:v>2022/12/06</c:v>
                </c:pt>
                <c:pt idx="111">
                  <c:v>2022/12/07</c:v>
                </c:pt>
                <c:pt idx="112">
                  <c:v>2022/12/08</c:v>
                </c:pt>
                <c:pt idx="113">
                  <c:v>2022/12/09</c:v>
                </c:pt>
                <c:pt idx="114">
                  <c:v>2022/12/12</c:v>
                </c:pt>
                <c:pt idx="115">
                  <c:v>2022/12/13</c:v>
                </c:pt>
                <c:pt idx="116">
                  <c:v>2022/12/14</c:v>
                </c:pt>
                <c:pt idx="117">
                  <c:v>2022/12/15</c:v>
                </c:pt>
                <c:pt idx="118">
                  <c:v>2022/12/16</c:v>
                </c:pt>
                <c:pt idx="119">
                  <c:v>2022/12/19</c:v>
                </c:pt>
                <c:pt idx="120">
                  <c:v>2022/12/20</c:v>
                </c:pt>
              </c:strCache>
            </c:strRef>
          </c:cat>
          <c:val>
            <c:numRef>
              <c:f>記錄表!$U$2:$U$122</c:f>
              <c:numCache>
                <c:formatCode>General</c:formatCode>
                <c:ptCount val="121"/>
                <c:pt idx="0">
                  <c:v>0</c:v>
                </c:pt>
                <c:pt idx="1">
                  <c:v>-0.88</c:v>
                </c:pt>
                <c:pt idx="2">
                  <c:v>0.04</c:v>
                </c:pt>
                <c:pt idx="3">
                  <c:v>-2.5</c:v>
                </c:pt>
                <c:pt idx="4">
                  <c:v>-0.05</c:v>
                </c:pt>
                <c:pt idx="5">
                  <c:v>0.84</c:v>
                </c:pt>
                <c:pt idx="6">
                  <c:v>-0.02</c:v>
                </c:pt>
                <c:pt idx="7">
                  <c:v>-2.74</c:v>
                </c:pt>
                <c:pt idx="8">
                  <c:v>-0.13</c:v>
                </c:pt>
                <c:pt idx="9">
                  <c:v>0.66</c:v>
                </c:pt>
                <c:pt idx="10">
                  <c:v>1.44</c:v>
                </c:pt>
                <c:pt idx="11">
                  <c:v>2.62</c:v>
                </c:pt>
                <c:pt idx="12">
                  <c:v>2.44</c:v>
                </c:pt>
                <c:pt idx="13">
                  <c:v>2.71</c:v>
                </c:pt>
                <c:pt idx="14">
                  <c:v>4.1399999999999997</c:v>
                </c:pt>
                <c:pt idx="15">
                  <c:v>4.22</c:v>
                </c:pt>
                <c:pt idx="16">
                  <c:v>4.13</c:v>
                </c:pt>
                <c:pt idx="17">
                  <c:v>3.23</c:v>
                </c:pt>
                <c:pt idx="18">
                  <c:v>4.03</c:v>
                </c:pt>
                <c:pt idx="19">
                  <c:v>3.82</c:v>
                </c:pt>
                <c:pt idx="20">
                  <c:v>4.57</c:v>
                </c:pt>
                <c:pt idx="21">
                  <c:v>4.4400000000000004</c:v>
                </c:pt>
                <c:pt idx="22">
                  <c:v>2.81</c:v>
                </c:pt>
                <c:pt idx="23">
                  <c:v>3.02</c:v>
                </c:pt>
                <c:pt idx="24">
                  <c:v>2.5</c:v>
                </c:pt>
                <c:pt idx="25">
                  <c:v>4.83</c:v>
                </c:pt>
                <c:pt idx="26">
                  <c:v>4.72</c:v>
                </c:pt>
                <c:pt idx="27">
                  <c:v>4.93</c:v>
                </c:pt>
                <c:pt idx="28">
                  <c:v>4.1500000000000004</c:v>
                </c:pt>
                <c:pt idx="29">
                  <c:v>5.95</c:v>
                </c:pt>
                <c:pt idx="30">
                  <c:v>6.59</c:v>
                </c:pt>
                <c:pt idx="31">
                  <c:v>7.49</c:v>
                </c:pt>
                <c:pt idx="32">
                  <c:v>7.51</c:v>
                </c:pt>
                <c:pt idx="33">
                  <c:v>7.82</c:v>
                </c:pt>
                <c:pt idx="34">
                  <c:v>7.34</c:v>
                </c:pt>
                <c:pt idx="35">
                  <c:v>7.42</c:v>
                </c:pt>
                <c:pt idx="36">
                  <c:v>6.28</c:v>
                </c:pt>
                <c:pt idx="37">
                  <c:v>5.24</c:v>
                </c:pt>
                <c:pt idx="38">
                  <c:v>5.05</c:v>
                </c:pt>
                <c:pt idx="39">
                  <c:v>5.96</c:v>
                </c:pt>
                <c:pt idx="40">
                  <c:v>6.51</c:v>
                </c:pt>
                <c:pt idx="41">
                  <c:v>4.05</c:v>
                </c:pt>
                <c:pt idx="42">
                  <c:v>4.24</c:v>
                </c:pt>
                <c:pt idx="43">
                  <c:v>5.23</c:v>
                </c:pt>
                <c:pt idx="44">
                  <c:v>3.18</c:v>
                </c:pt>
                <c:pt idx="45">
                  <c:v>2.2799999999999998</c:v>
                </c:pt>
                <c:pt idx="46">
                  <c:v>2.2000000000000002</c:v>
                </c:pt>
                <c:pt idx="47">
                  <c:v>2.31</c:v>
                </c:pt>
                <c:pt idx="48">
                  <c:v>0.45</c:v>
                </c:pt>
                <c:pt idx="49">
                  <c:v>1.66</c:v>
                </c:pt>
                <c:pt idx="50">
                  <c:v>3.22</c:v>
                </c:pt>
                <c:pt idx="51">
                  <c:v>3.83</c:v>
                </c:pt>
                <c:pt idx="52">
                  <c:v>2.1800000000000002</c:v>
                </c:pt>
                <c:pt idx="53">
                  <c:v>2.2599999999999998</c:v>
                </c:pt>
                <c:pt idx="54">
                  <c:v>1.51</c:v>
                </c:pt>
                <c:pt idx="55">
                  <c:v>0.56000000000000005</c:v>
                </c:pt>
                <c:pt idx="56">
                  <c:v>1.42</c:v>
                </c:pt>
                <c:pt idx="57">
                  <c:v>0.55000000000000004</c:v>
                </c:pt>
                <c:pt idx="58">
                  <c:v>-0.43</c:v>
                </c:pt>
                <c:pt idx="59">
                  <c:v>-1.59</c:v>
                </c:pt>
                <c:pt idx="60">
                  <c:v>-3.96</c:v>
                </c:pt>
                <c:pt idx="61">
                  <c:v>-3.62</c:v>
                </c:pt>
                <c:pt idx="62">
                  <c:v>-6.13</c:v>
                </c:pt>
                <c:pt idx="63">
                  <c:v>-5.65</c:v>
                </c:pt>
                <c:pt idx="64">
                  <c:v>-6.41</c:v>
                </c:pt>
                <c:pt idx="65">
                  <c:v>-7.28</c:v>
                </c:pt>
                <c:pt idx="66">
                  <c:v>-5.36</c:v>
                </c:pt>
                <c:pt idx="67">
                  <c:v>-3.79</c:v>
                </c:pt>
                <c:pt idx="68">
                  <c:v>-3.16</c:v>
                </c:pt>
                <c:pt idx="69">
                  <c:v>-4.4800000000000004</c:v>
                </c:pt>
                <c:pt idx="70">
                  <c:v>-8.64</c:v>
                </c:pt>
                <c:pt idx="71">
                  <c:v>-8.81</c:v>
                </c:pt>
                <c:pt idx="72">
                  <c:v>-10.7</c:v>
                </c:pt>
                <c:pt idx="73">
                  <c:v>-8.49</c:v>
                </c:pt>
                <c:pt idx="74">
                  <c:v>-9.6199999999999992</c:v>
                </c:pt>
                <c:pt idx="75">
                  <c:v>-8.51</c:v>
                </c:pt>
                <c:pt idx="76">
                  <c:v>-9.5399999999999991</c:v>
                </c:pt>
                <c:pt idx="77">
                  <c:v>-9.75</c:v>
                </c:pt>
                <c:pt idx="78">
                  <c:v>-10.63</c:v>
                </c:pt>
                <c:pt idx="79">
                  <c:v>-10.37</c:v>
                </c:pt>
                <c:pt idx="80">
                  <c:v>-11.7</c:v>
                </c:pt>
                <c:pt idx="81">
                  <c:v>-11.26</c:v>
                </c:pt>
                <c:pt idx="82">
                  <c:v>-9.8800000000000008</c:v>
                </c:pt>
                <c:pt idx="83">
                  <c:v>-10.84</c:v>
                </c:pt>
                <c:pt idx="84">
                  <c:v>-9.7200000000000006</c:v>
                </c:pt>
                <c:pt idx="85">
                  <c:v>-9.11</c:v>
                </c:pt>
                <c:pt idx="86">
                  <c:v>-8.67</c:v>
                </c:pt>
                <c:pt idx="87">
                  <c:v>-9.4600000000000009</c:v>
                </c:pt>
                <c:pt idx="88">
                  <c:v>-9.18</c:v>
                </c:pt>
                <c:pt idx="89">
                  <c:v>-7.81</c:v>
                </c:pt>
                <c:pt idx="90">
                  <c:v>-6.95</c:v>
                </c:pt>
                <c:pt idx="91">
                  <c:v>-4.92</c:v>
                </c:pt>
                <c:pt idx="92">
                  <c:v>-5.86</c:v>
                </c:pt>
                <c:pt idx="93">
                  <c:v>-2.35</c:v>
                </c:pt>
                <c:pt idx="94">
                  <c:v>-1.18</c:v>
                </c:pt>
                <c:pt idx="95">
                  <c:v>1.41</c:v>
                </c:pt>
                <c:pt idx="96">
                  <c:v>1.35</c:v>
                </c:pt>
                <c:pt idx="97">
                  <c:v>1.34</c:v>
                </c:pt>
                <c:pt idx="98">
                  <c:v>1.1299999999999999</c:v>
                </c:pt>
                <c:pt idx="99">
                  <c:v>0.74</c:v>
                </c:pt>
                <c:pt idx="100">
                  <c:v>1.39</c:v>
                </c:pt>
                <c:pt idx="101">
                  <c:v>1.85</c:v>
                </c:pt>
                <c:pt idx="102">
                  <c:v>3.07</c:v>
                </c:pt>
                <c:pt idx="103">
                  <c:v>3.03</c:v>
                </c:pt>
                <c:pt idx="104">
                  <c:v>1.48</c:v>
                </c:pt>
                <c:pt idx="105">
                  <c:v>2.5499999999999998</c:v>
                </c:pt>
                <c:pt idx="106">
                  <c:v>3.73</c:v>
                </c:pt>
                <c:pt idx="107">
                  <c:v>4.66</c:v>
                </c:pt>
                <c:pt idx="108">
                  <c:v>4.37</c:v>
                </c:pt>
                <c:pt idx="109">
                  <c:v>4.4400000000000004</c:v>
                </c:pt>
                <c:pt idx="110">
                  <c:v>2.68</c:v>
                </c:pt>
                <c:pt idx="111">
                  <c:v>1.99</c:v>
                </c:pt>
                <c:pt idx="112">
                  <c:v>1.45</c:v>
                </c:pt>
                <c:pt idx="113">
                  <c:v>2.5099999999999998</c:v>
                </c:pt>
                <c:pt idx="114">
                  <c:v>1.86</c:v>
                </c:pt>
                <c:pt idx="115">
                  <c:v>1.24</c:v>
                </c:pt>
                <c:pt idx="116">
                  <c:v>2.75</c:v>
                </c:pt>
                <c:pt idx="117">
                  <c:v>2.71</c:v>
                </c:pt>
                <c:pt idx="118">
                  <c:v>1.28</c:v>
                </c:pt>
                <c:pt idx="119">
                  <c:v>0.62</c:v>
                </c:pt>
                <c:pt idx="120">
                  <c:v>-1.22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A9-471D-AC93-9A3A1B025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0198735"/>
        <c:axId val="1810199983"/>
      </c:lineChart>
      <c:catAx>
        <c:axId val="181019873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txPr>
          <a:bodyPr/>
          <a:lstStyle/>
          <a:p>
            <a:pPr>
              <a:defRPr sz="1100"/>
            </a:pPr>
            <a:endParaRPr lang="zh-TW"/>
          </a:p>
        </c:txPr>
        <c:crossAx val="1810199983"/>
        <c:crosses val="autoZero"/>
        <c:auto val="1"/>
        <c:lblAlgn val="ctr"/>
        <c:lblOffset val="100"/>
        <c:noMultiLvlLbl val="0"/>
      </c:catAx>
      <c:valAx>
        <c:axId val="1810199983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0198735"/>
        <c:crosses val="autoZero"/>
        <c:crossBetween val="between"/>
      </c:valAx>
      <c:spPr>
        <a:solidFill>
          <a:schemeClr val="tx1">
            <a:lumMod val="85000"/>
            <a:lumOff val="15000"/>
          </a:schemeClr>
        </a:solidFill>
        <a:ln w="12700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0.21168091390531793"/>
          <c:y val="0.95225451588859489"/>
          <c:w val="0.57663817218936408"/>
          <c:h val="4.3373187031606197E-2"/>
        </c:manualLayout>
      </c:layout>
      <c:overlay val="0"/>
      <c:txPr>
        <a:bodyPr/>
        <a:lstStyle/>
        <a:p>
          <a:pPr>
            <a:defRPr sz="2400"/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2000">
          <a:solidFill>
            <a:schemeClr val="bg1"/>
          </a:solidFill>
          <a:latin typeface="SetoFont" panose="02000600000000000000" pitchFamily="2" charset="-120"/>
          <a:ea typeface="SetoFont" panose="02000600000000000000" pitchFamily="2" charset="-120"/>
          <a:cs typeface="SetoFont" panose="02000600000000000000" pitchFamily="2" charset="-120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0" spc="600"/>
            </a:pPr>
            <a:r>
              <a:rPr lang="zh-TW" altLang="en-US" sz="3200" spc="600" dirty="0"/>
              <a:t>個股報酬分析</a:t>
            </a:r>
            <a:endParaRPr lang="en-US" altLang="zh-TW" sz="3200" spc="600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個股報酬分析!$F$1</c:f>
              <c:strCache>
                <c:ptCount val="1"/>
                <c:pt idx="0">
                  <c:v>相對大盤平均報酬率(%)</c:v>
                </c:pt>
              </c:strCache>
            </c:strRef>
          </c:tx>
          <c:invertIfNegative val="0"/>
          <c:cat>
            <c:strRef>
              <c:f>個股報酬分析!$A$2:$A$128</c:f>
              <c:strCache>
                <c:ptCount val="127"/>
                <c:pt idx="1">
                  <c:v>8478</c:v>
                </c:pt>
                <c:pt idx="2">
                  <c:v>8420</c:v>
                </c:pt>
                <c:pt idx="3">
                  <c:v>6245</c:v>
                </c:pt>
                <c:pt idx="4">
                  <c:v>4536</c:v>
                </c:pt>
                <c:pt idx="5">
                  <c:v>3264</c:v>
                </c:pt>
                <c:pt idx="6">
                  <c:v>8916</c:v>
                </c:pt>
                <c:pt idx="7">
                  <c:v>3022</c:v>
                </c:pt>
                <c:pt idx="8">
                  <c:v>2404</c:v>
                </c:pt>
                <c:pt idx="9">
                  <c:v>5009</c:v>
                </c:pt>
                <c:pt idx="10">
                  <c:v>3711</c:v>
                </c:pt>
                <c:pt idx="11">
                  <c:v>1475</c:v>
                </c:pt>
                <c:pt idx="12">
                  <c:v>9939</c:v>
                </c:pt>
                <c:pt idx="13">
                  <c:v>8210</c:v>
                </c:pt>
                <c:pt idx="14">
                  <c:v>5015</c:v>
                </c:pt>
                <c:pt idx="15">
                  <c:v>2459</c:v>
                </c:pt>
                <c:pt idx="16">
                  <c:v>1517</c:v>
                </c:pt>
                <c:pt idx="17">
                  <c:v>3479</c:v>
                </c:pt>
                <c:pt idx="18">
                  <c:v>3693</c:v>
                </c:pt>
                <c:pt idx="19">
                  <c:v>6176</c:v>
                </c:pt>
                <c:pt idx="20">
                  <c:v>8390</c:v>
                </c:pt>
                <c:pt idx="21">
                  <c:v>1720</c:v>
                </c:pt>
                <c:pt idx="22">
                  <c:v>2357</c:v>
                </c:pt>
                <c:pt idx="23">
                  <c:v>8046</c:v>
                </c:pt>
                <c:pt idx="24">
                  <c:v>3008</c:v>
                </c:pt>
                <c:pt idx="25">
                  <c:v>2371</c:v>
                </c:pt>
                <c:pt idx="26">
                  <c:v>2387</c:v>
                </c:pt>
                <c:pt idx="27">
                  <c:v>6231</c:v>
                </c:pt>
                <c:pt idx="28">
                  <c:v>3037</c:v>
                </c:pt>
                <c:pt idx="29">
                  <c:v>6266</c:v>
                </c:pt>
                <c:pt idx="30">
                  <c:v>6727</c:v>
                </c:pt>
                <c:pt idx="31">
                  <c:v>4417</c:v>
                </c:pt>
                <c:pt idx="32">
                  <c:v>5209</c:v>
                </c:pt>
                <c:pt idx="33">
                  <c:v>8163</c:v>
                </c:pt>
                <c:pt idx="34">
                  <c:v>8924</c:v>
                </c:pt>
                <c:pt idx="35">
                  <c:v>6570</c:v>
                </c:pt>
                <c:pt idx="36">
                  <c:v>3131</c:v>
                </c:pt>
                <c:pt idx="37">
                  <c:v>9960</c:v>
                </c:pt>
                <c:pt idx="38">
                  <c:v>5258</c:v>
                </c:pt>
                <c:pt idx="39">
                  <c:v>8049</c:v>
                </c:pt>
                <c:pt idx="40">
                  <c:v>8942</c:v>
                </c:pt>
                <c:pt idx="41">
                  <c:v>8032</c:v>
                </c:pt>
                <c:pt idx="42">
                  <c:v>4973</c:v>
                </c:pt>
                <c:pt idx="43">
                  <c:v>3413</c:v>
                </c:pt>
                <c:pt idx="44">
                  <c:v>9924</c:v>
                </c:pt>
                <c:pt idx="45">
                  <c:v>6669</c:v>
                </c:pt>
                <c:pt idx="46">
                  <c:v>5434</c:v>
                </c:pt>
                <c:pt idx="47">
                  <c:v>6192</c:v>
                </c:pt>
                <c:pt idx="48">
                  <c:v>2643</c:v>
                </c:pt>
                <c:pt idx="49">
                  <c:v>6761</c:v>
                </c:pt>
                <c:pt idx="50">
                  <c:v>8109</c:v>
                </c:pt>
                <c:pt idx="51">
                  <c:v>1436</c:v>
                </c:pt>
                <c:pt idx="52">
                  <c:v>6269</c:v>
                </c:pt>
                <c:pt idx="53">
                  <c:v>2066</c:v>
                </c:pt>
                <c:pt idx="54">
                  <c:v>3038</c:v>
                </c:pt>
                <c:pt idx="55">
                  <c:v>3596</c:v>
                </c:pt>
                <c:pt idx="56">
                  <c:v>2303</c:v>
                </c:pt>
                <c:pt idx="57">
                  <c:v>2546</c:v>
                </c:pt>
                <c:pt idx="58">
                  <c:v>2327</c:v>
                </c:pt>
                <c:pt idx="59">
                  <c:v>2548</c:v>
                </c:pt>
                <c:pt idx="60">
                  <c:v>3501</c:v>
                </c:pt>
                <c:pt idx="61">
                  <c:v>8091</c:v>
                </c:pt>
                <c:pt idx="62">
                  <c:v>6605</c:v>
                </c:pt>
                <c:pt idx="63">
                  <c:v>4558</c:v>
                </c:pt>
                <c:pt idx="64">
                  <c:v>1308</c:v>
                </c:pt>
                <c:pt idx="65">
                  <c:v>6613</c:v>
                </c:pt>
                <c:pt idx="66">
                  <c:v>6188</c:v>
                </c:pt>
                <c:pt idx="67">
                  <c:v>5291</c:v>
                </c:pt>
                <c:pt idx="68">
                  <c:v>5439</c:v>
                </c:pt>
                <c:pt idx="69">
                  <c:v>8088</c:v>
                </c:pt>
                <c:pt idx="70">
                  <c:v>3029</c:v>
                </c:pt>
                <c:pt idx="71">
                  <c:v>6438</c:v>
                </c:pt>
                <c:pt idx="72">
                  <c:v>2330</c:v>
                </c:pt>
                <c:pt idx="73">
                  <c:v>6138</c:v>
                </c:pt>
                <c:pt idx="74">
                  <c:v>6804</c:v>
                </c:pt>
                <c:pt idx="75">
                  <c:v>6414</c:v>
                </c:pt>
                <c:pt idx="76">
                  <c:v>8928</c:v>
                </c:pt>
                <c:pt idx="77">
                  <c:v>2063</c:v>
                </c:pt>
                <c:pt idx="78">
                  <c:v>3209</c:v>
                </c:pt>
                <c:pt idx="79">
                  <c:v>3684</c:v>
                </c:pt>
                <c:pt idx="80">
                  <c:v>6180</c:v>
                </c:pt>
                <c:pt idx="81">
                  <c:v>6609</c:v>
                </c:pt>
                <c:pt idx="82">
                  <c:v>6527</c:v>
                </c:pt>
                <c:pt idx="83">
                  <c:v>6196</c:v>
                </c:pt>
                <c:pt idx="84">
                  <c:v>3512</c:v>
                </c:pt>
                <c:pt idx="85">
                  <c:v>3017</c:v>
                </c:pt>
                <c:pt idx="86">
                  <c:v>3558</c:v>
                </c:pt>
                <c:pt idx="87">
                  <c:v>1605</c:v>
                </c:pt>
                <c:pt idx="88">
                  <c:v>6227</c:v>
                </c:pt>
                <c:pt idx="89">
                  <c:v>2070</c:v>
                </c:pt>
                <c:pt idx="90">
                  <c:v>1419</c:v>
                </c:pt>
                <c:pt idx="91">
                  <c:v>2493</c:v>
                </c:pt>
                <c:pt idx="92">
                  <c:v>6488</c:v>
                </c:pt>
                <c:pt idx="93">
                  <c:v>2353</c:v>
                </c:pt>
                <c:pt idx="94">
                  <c:v>6754</c:v>
                </c:pt>
                <c:pt idx="95">
                  <c:v>4923</c:v>
                </c:pt>
                <c:pt idx="96">
                  <c:v>3402</c:v>
                </c:pt>
                <c:pt idx="97">
                  <c:v>5347</c:v>
                </c:pt>
                <c:pt idx="98">
                  <c:v>2482</c:v>
                </c:pt>
                <c:pt idx="99">
                  <c:v>5388</c:v>
                </c:pt>
                <c:pt idx="100">
                  <c:v>2414</c:v>
                </c:pt>
                <c:pt idx="101">
                  <c:v>2313</c:v>
                </c:pt>
                <c:pt idx="102">
                  <c:v>5410</c:v>
                </c:pt>
                <c:pt idx="103">
                  <c:v>2534</c:v>
                </c:pt>
                <c:pt idx="104">
                  <c:v>3455</c:v>
                </c:pt>
                <c:pt idx="105">
                  <c:v>2467</c:v>
                </c:pt>
                <c:pt idx="106">
                  <c:v>5014</c:v>
                </c:pt>
                <c:pt idx="107">
                  <c:v>6257</c:v>
                </c:pt>
                <c:pt idx="108">
                  <c:v>2506</c:v>
                </c:pt>
                <c:pt idx="109">
                  <c:v>6435</c:v>
                </c:pt>
                <c:pt idx="110">
                  <c:v>5608</c:v>
                </c:pt>
                <c:pt idx="111">
                  <c:v>3265</c:v>
                </c:pt>
                <c:pt idx="112">
                  <c:v>6532</c:v>
                </c:pt>
                <c:pt idx="113">
                  <c:v>6248</c:v>
                </c:pt>
                <c:pt idx="114">
                  <c:v>6123</c:v>
                </c:pt>
                <c:pt idx="115">
                  <c:v>2535</c:v>
                </c:pt>
                <c:pt idx="116">
                  <c:v>1530</c:v>
                </c:pt>
                <c:pt idx="117">
                  <c:v>3189</c:v>
                </c:pt>
                <c:pt idx="118">
                  <c:v>3570</c:v>
                </c:pt>
                <c:pt idx="119">
                  <c:v>3056</c:v>
                </c:pt>
                <c:pt idx="120">
                  <c:v>2317</c:v>
                </c:pt>
                <c:pt idx="121">
                  <c:v>3036</c:v>
                </c:pt>
                <c:pt idx="122">
                  <c:v>4915</c:v>
                </c:pt>
                <c:pt idx="123">
                  <c:v>1708</c:v>
                </c:pt>
                <c:pt idx="124">
                  <c:v>3093</c:v>
                </c:pt>
                <c:pt idx="125">
                  <c:v>4171</c:v>
                </c:pt>
                <c:pt idx="126">
                  <c:v>5536</c:v>
                </c:pt>
              </c:strCache>
            </c:strRef>
          </c:cat>
          <c:val>
            <c:numRef>
              <c:f>個股報酬分析!$F$2:$F$128</c:f>
              <c:numCache>
                <c:formatCode>General</c:formatCode>
                <c:ptCount val="127"/>
                <c:pt idx="0">
                  <c:v>2.68</c:v>
                </c:pt>
                <c:pt idx="1">
                  <c:v>53.89</c:v>
                </c:pt>
                <c:pt idx="2">
                  <c:v>53.29</c:v>
                </c:pt>
                <c:pt idx="3">
                  <c:v>41.23</c:v>
                </c:pt>
                <c:pt idx="4">
                  <c:v>35.630000000000003</c:v>
                </c:pt>
                <c:pt idx="5">
                  <c:v>34.42</c:v>
                </c:pt>
                <c:pt idx="6">
                  <c:v>33.270000000000003</c:v>
                </c:pt>
                <c:pt idx="7">
                  <c:v>33.229999999999997</c:v>
                </c:pt>
                <c:pt idx="8">
                  <c:v>30.79</c:v>
                </c:pt>
                <c:pt idx="9">
                  <c:v>29.56</c:v>
                </c:pt>
                <c:pt idx="10">
                  <c:v>19.510000000000002</c:v>
                </c:pt>
                <c:pt idx="11">
                  <c:v>19.2</c:v>
                </c:pt>
                <c:pt idx="12">
                  <c:v>17.66</c:v>
                </c:pt>
                <c:pt idx="13">
                  <c:v>17.43</c:v>
                </c:pt>
                <c:pt idx="14">
                  <c:v>16.670000000000002</c:v>
                </c:pt>
                <c:pt idx="15">
                  <c:v>16.28</c:v>
                </c:pt>
                <c:pt idx="16">
                  <c:v>16.18</c:v>
                </c:pt>
                <c:pt idx="17">
                  <c:v>14.92</c:v>
                </c:pt>
                <c:pt idx="18">
                  <c:v>13.66</c:v>
                </c:pt>
                <c:pt idx="19">
                  <c:v>13.23</c:v>
                </c:pt>
                <c:pt idx="20">
                  <c:v>12.78</c:v>
                </c:pt>
                <c:pt idx="21">
                  <c:v>11.93</c:v>
                </c:pt>
                <c:pt idx="22">
                  <c:v>11.44</c:v>
                </c:pt>
                <c:pt idx="23">
                  <c:v>11.18</c:v>
                </c:pt>
                <c:pt idx="24">
                  <c:v>11.09</c:v>
                </c:pt>
                <c:pt idx="25">
                  <c:v>10.88</c:v>
                </c:pt>
                <c:pt idx="26">
                  <c:v>10.7</c:v>
                </c:pt>
                <c:pt idx="27">
                  <c:v>10.59</c:v>
                </c:pt>
                <c:pt idx="28">
                  <c:v>10.46</c:v>
                </c:pt>
                <c:pt idx="29">
                  <c:v>9.83</c:v>
                </c:pt>
                <c:pt idx="30">
                  <c:v>9.43</c:v>
                </c:pt>
                <c:pt idx="31">
                  <c:v>9.26</c:v>
                </c:pt>
                <c:pt idx="32">
                  <c:v>7.72</c:v>
                </c:pt>
                <c:pt idx="33">
                  <c:v>7.01</c:v>
                </c:pt>
                <c:pt idx="34">
                  <c:v>6.32</c:v>
                </c:pt>
                <c:pt idx="35">
                  <c:v>5.82</c:v>
                </c:pt>
                <c:pt idx="36">
                  <c:v>5.38</c:v>
                </c:pt>
                <c:pt idx="37">
                  <c:v>5.09</c:v>
                </c:pt>
                <c:pt idx="38">
                  <c:v>4.82</c:v>
                </c:pt>
                <c:pt idx="39">
                  <c:v>4.7699999999999996</c:v>
                </c:pt>
                <c:pt idx="40">
                  <c:v>4.74</c:v>
                </c:pt>
                <c:pt idx="41">
                  <c:v>4.3899999999999997</c:v>
                </c:pt>
                <c:pt idx="42">
                  <c:v>4.16</c:v>
                </c:pt>
                <c:pt idx="43">
                  <c:v>3.72</c:v>
                </c:pt>
                <c:pt idx="44">
                  <c:v>3.71</c:v>
                </c:pt>
                <c:pt idx="45">
                  <c:v>3.52</c:v>
                </c:pt>
                <c:pt idx="46">
                  <c:v>3.46</c:v>
                </c:pt>
                <c:pt idx="47">
                  <c:v>2.74</c:v>
                </c:pt>
                <c:pt idx="48">
                  <c:v>2.74</c:v>
                </c:pt>
                <c:pt idx="49">
                  <c:v>2.56</c:v>
                </c:pt>
                <c:pt idx="50">
                  <c:v>2.52</c:v>
                </c:pt>
                <c:pt idx="51">
                  <c:v>2.52</c:v>
                </c:pt>
                <c:pt idx="52">
                  <c:v>2.3199999999999998</c:v>
                </c:pt>
                <c:pt idx="53">
                  <c:v>2.12</c:v>
                </c:pt>
                <c:pt idx="54">
                  <c:v>2.09</c:v>
                </c:pt>
                <c:pt idx="55">
                  <c:v>1.81</c:v>
                </c:pt>
                <c:pt idx="56">
                  <c:v>1.66</c:v>
                </c:pt>
                <c:pt idx="57">
                  <c:v>1.58</c:v>
                </c:pt>
                <c:pt idx="58">
                  <c:v>1.42</c:v>
                </c:pt>
                <c:pt idx="59">
                  <c:v>1.31</c:v>
                </c:pt>
                <c:pt idx="60">
                  <c:v>1.24</c:v>
                </c:pt>
                <c:pt idx="61">
                  <c:v>1.1499999999999999</c:v>
                </c:pt>
                <c:pt idx="62">
                  <c:v>1.05</c:v>
                </c:pt>
                <c:pt idx="63">
                  <c:v>0.93</c:v>
                </c:pt>
                <c:pt idx="64">
                  <c:v>0.77</c:v>
                </c:pt>
                <c:pt idx="65">
                  <c:v>0.56999999999999995</c:v>
                </c:pt>
                <c:pt idx="66">
                  <c:v>0.19</c:v>
                </c:pt>
                <c:pt idx="67">
                  <c:v>-0.24</c:v>
                </c:pt>
                <c:pt idx="68">
                  <c:v>-0.37</c:v>
                </c:pt>
                <c:pt idx="69">
                  <c:v>-0.46</c:v>
                </c:pt>
                <c:pt idx="70">
                  <c:v>-0.46</c:v>
                </c:pt>
                <c:pt idx="71">
                  <c:v>-0.64</c:v>
                </c:pt>
                <c:pt idx="72">
                  <c:v>-0.65</c:v>
                </c:pt>
                <c:pt idx="73">
                  <c:v>-1.06</c:v>
                </c:pt>
                <c:pt idx="74">
                  <c:v>-1.5</c:v>
                </c:pt>
                <c:pt idx="75">
                  <c:v>-1.54</c:v>
                </c:pt>
                <c:pt idx="76">
                  <c:v>-1.62</c:v>
                </c:pt>
                <c:pt idx="77">
                  <c:v>-1.65</c:v>
                </c:pt>
                <c:pt idx="78">
                  <c:v>-1.7</c:v>
                </c:pt>
                <c:pt idx="79">
                  <c:v>-1.73</c:v>
                </c:pt>
                <c:pt idx="80">
                  <c:v>-1.98</c:v>
                </c:pt>
                <c:pt idx="81">
                  <c:v>-2.7</c:v>
                </c:pt>
                <c:pt idx="82">
                  <c:v>-2.95</c:v>
                </c:pt>
                <c:pt idx="83">
                  <c:v>-3.04</c:v>
                </c:pt>
                <c:pt idx="84">
                  <c:v>-3.29</c:v>
                </c:pt>
                <c:pt idx="85">
                  <c:v>-3.3</c:v>
                </c:pt>
                <c:pt idx="86">
                  <c:v>-3.56</c:v>
                </c:pt>
                <c:pt idx="87">
                  <c:v>-3.58</c:v>
                </c:pt>
                <c:pt idx="88">
                  <c:v>-3.65</c:v>
                </c:pt>
                <c:pt idx="89">
                  <c:v>-3.86</c:v>
                </c:pt>
                <c:pt idx="90">
                  <c:v>-4.09</c:v>
                </c:pt>
                <c:pt idx="91">
                  <c:v>-4.0999999999999996</c:v>
                </c:pt>
                <c:pt idx="92">
                  <c:v>-4.21</c:v>
                </c:pt>
                <c:pt idx="93">
                  <c:v>-4.3600000000000003</c:v>
                </c:pt>
                <c:pt idx="94">
                  <c:v>-4.5</c:v>
                </c:pt>
                <c:pt idx="95">
                  <c:v>-4.55</c:v>
                </c:pt>
                <c:pt idx="96">
                  <c:v>-5.04</c:v>
                </c:pt>
                <c:pt idx="97">
                  <c:v>-5.14</c:v>
                </c:pt>
                <c:pt idx="98">
                  <c:v>-5.26</c:v>
                </c:pt>
                <c:pt idx="99">
                  <c:v>-5.33</c:v>
                </c:pt>
                <c:pt idx="100">
                  <c:v>-5.36</c:v>
                </c:pt>
                <c:pt idx="101">
                  <c:v>-5.39</c:v>
                </c:pt>
                <c:pt idx="102">
                  <c:v>-5.49</c:v>
                </c:pt>
                <c:pt idx="103">
                  <c:v>-5.63</c:v>
                </c:pt>
                <c:pt idx="104">
                  <c:v>-6.23</c:v>
                </c:pt>
                <c:pt idx="105">
                  <c:v>-6.54</c:v>
                </c:pt>
                <c:pt idx="106">
                  <c:v>-7</c:v>
                </c:pt>
                <c:pt idx="107">
                  <c:v>-7.14</c:v>
                </c:pt>
                <c:pt idx="108">
                  <c:v>-7.16</c:v>
                </c:pt>
                <c:pt idx="109">
                  <c:v>-7.23</c:v>
                </c:pt>
                <c:pt idx="110">
                  <c:v>-7.26</c:v>
                </c:pt>
                <c:pt idx="111">
                  <c:v>-7.74</c:v>
                </c:pt>
                <c:pt idx="112">
                  <c:v>-7.9</c:v>
                </c:pt>
                <c:pt idx="113">
                  <c:v>-8.81</c:v>
                </c:pt>
                <c:pt idx="114">
                  <c:v>-8.9600000000000009</c:v>
                </c:pt>
                <c:pt idx="115">
                  <c:v>-9.52</c:v>
                </c:pt>
                <c:pt idx="116">
                  <c:v>-9.6999999999999993</c:v>
                </c:pt>
                <c:pt idx="117">
                  <c:v>-10.46</c:v>
                </c:pt>
                <c:pt idx="118">
                  <c:v>-10.6</c:v>
                </c:pt>
                <c:pt idx="119">
                  <c:v>-11.5</c:v>
                </c:pt>
                <c:pt idx="120">
                  <c:v>-11.97</c:v>
                </c:pt>
                <c:pt idx="121">
                  <c:v>-11.98</c:v>
                </c:pt>
                <c:pt idx="122">
                  <c:v>-14.53</c:v>
                </c:pt>
                <c:pt idx="123">
                  <c:v>-18.010000000000002</c:v>
                </c:pt>
                <c:pt idx="124">
                  <c:v>-26.5</c:v>
                </c:pt>
                <c:pt idx="125">
                  <c:v>-36.799999999999997</c:v>
                </c:pt>
                <c:pt idx="126">
                  <c:v>-42.22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DF-4F61-B869-A26E60229A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3245327"/>
        <c:axId val="1813245743"/>
      </c:barChart>
      <c:catAx>
        <c:axId val="181324532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13245743"/>
        <c:crosses val="autoZero"/>
        <c:auto val="1"/>
        <c:lblAlgn val="ctr"/>
        <c:lblOffset val="100"/>
        <c:noMultiLvlLbl val="0"/>
      </c:catAx>
      <c:valAx>
        <c:axId val="1813245743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defRPr>
            </a:pPr>
            <a:endParaRPr lang="zh-TW"/>
          </a:p>
        </c:txPr>
        <c:crossAx val="1813245327"/>
        <c:crosses val="autoZero"/>
        <c:crossBetween val="between"/>
      </c:valAx>
      <c:spPr>
        <a:solidFill>
          <a:schemeClr val="tx1">
            <a:lumMod val="85000"/>
            <a:lumOff val="15000"/>
          </a:schemeClr>
        </a:solidFill>
      </c:spPr>
    </c:plotArea>
    <c:legend>
      <c:legendPos val="b"/>
      <c:legendEntry>
        <c:idx val="0"/>
        <c:txPr>
          <a:bodyPr/>
          <a:lstStyle/>
          <a:p>
            <a:pPr>
              <a:defRPr sz="240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defRPr>
            </a:pPr>
            <a:endParaRPr lang="zh-TW"/>
          </a:p>
        </c:txPr>
      </c:legendEntry>
      <c:overlay val="0"/>
      <c:txPr>
        <a:bodyPr/>
        <a:lstStyle/>
        <a:p>
          <a:pPr>
            <a:defRPr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>
          <a:solidFill>
            <a:schemeClr val="bg1"/>
          </a:solidFill>
          <a:latin typeface="Bobby Jones" panose="02020500000000000000" charset="0"/>
          <a:ea typeface="SetoFont" panose="02000600000000000000" pitchFamily="2" charset="-120"/>
          <a:cs typeface="SetoFont" panose="02000600000000000000" pitchFamily="2" charset="-120"/>
        </a:defRPr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cap="all" spc="6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defRPr>
            </a:pPr>
            <a:r>
              <a:rPr lang="zh-TW" altLang="en-US" sz="3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營收比</a:t>
            </a:r>
            <a:r>
              <a:rPr lang="zh-TW" altLang="en-US" sz="360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cap="all" spc="6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營收比重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D2D-4C99-9000-47EC0C26EB5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D2D-4C99-9000-47EC0C26EB50}"/>
              </c:ext>
            </c:extLst>
          </c:dPt>
          <c:dLbls>
            <c:delete val="1"/>
          </c:dLbls>
          <c:cat>
            <c:strRef>
              <c:f>工作表1!$A$2:$A$3</c:f>
              <c:strCache>
                <c:ptCount val="2"/>
                <c:pt idx="0">
                  <c:v>高爾夫球代工</c:v>
                </c:pt>
                <c:pt idx="1">
                  <c:v>其它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99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7E-432E-B2B1-3D55CD80AB41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toFont" panose="02000600000000000000" pitchFamily="2" charset="-120"/>
          <a:ea typeface="SetoFont" panose="02000600000000000000" pitchFamily="2" charset="-120"/>
          <a:cs typeface="SetoFont" panose="02000600000000000000" pitchFamily="2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F85CC-9FC8-4584-98F9-7FEA9F01D56D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0B4FF-9BA4-4162-9C27-D86B37E65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55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0B4FF-9BA4-4162-9C27-D86B37E6507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46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0B4FF-9BA4-4162-9C27-D86B37E6507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581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明揚</a:t>
            </a:r>
            <a:r>
              <a:rPr lang="en-US" altLang="zh-TW" dirty="0"/>
              <a:t>(8420)11</a:t>
            </a:r>
            <a:r>
              <a:rPr lang="zh-TW" altLang="en-US" dirty="0"/>
              <a:t>月營收</a:t>
            </a:r>
            <a:r>
              <a:rPr lang="en-US" altLang="zh-TW" dirty="0"/>
              <a:t>3.41</a:t>
            </a:r>
            <a:r>
              <a:rPr lang="zh-TW" altLang="en-US" dirty="0"/>
              <a:t>元，月增</a:t>
            </a:r>
            <a:r>
              <a:rPr lang="en-US" altLang="zh-TW" dirty="0"/>
              <a:t>4.69%</a:t>
            </a:r>
            <a:r>
              <a:rPr lang="zh-TW" altLang="en-US" dirty="0"/>
              <a:t>，年增</a:t>
            </a:r>
            <a:r>
              <a:rPr lang="en-US" altLang="zh-TW" dirty="0"/>
              <a:t>40.79%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連續創單月歷史新高，前三季每股獲利</a:t>
            </a:r>
            <a:r>
              <a:rPr lang="en-US" altLang="zh-TW" dirty="0"/>
              <a:t>7.86</a:t>
            </a:r>
            <a:r>
              <a:rPr lang="zh-TW" altLang="en-US" dirty="0"/>
              <a:t>元。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美國高爾夫下場回合次數大幅成⾧。</a:t>
            </a:r>
            <a:endParaRPr lang="en-US" altLang="zh-TW" dirty="0"/>
          </a:p>
          <a:p>
            <a:r>
              <a:rPr lang="en-US" altLang="zh-TW" dirty="0"/>
              <a:t>2022</a:t>
            </a:r>
            <a:r>
              <a:rPr lang="zh-TW" altLang="en-US" dirty="0"/>
              <a:t>年受氣候影響，微幅下滑</a:t>
            </a:r>
            <a:r>
              <a:rPr lang="en-US" altLang="zh-TW" dirty="0"/>
              <a:t>2.4 %</a:t>
            </a:r>
            <a:r>
              <a:rPr lang="zh-TW" altLang="en-US" dirty="0"/>
              <a:t>，仍維持歷史高檔 。 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高爾夫運動人口成⾧，創歷史新高 。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打球人口結構性改變，年輕人成⾧最多。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0B4FF-9BA4-4162-9C27-D86B37E6507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33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受惠疫情解封，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民眾戶外活動需求增加，與高爾夫球產業進入傳統旺季，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品牌商加速推出新產品上市，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目前訂單滿載到明年第一季，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且為因應訂單需求暴增，屏東廠區產能擴充完成，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第四季業績仍有機會再登頂，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公司對於明年業績再成長雙位數目標不變。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0B4FF-9BA4-4162-9C27-D86B37E6507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67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2.sv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hyperlink" Target="https://docs.google.com/spreadsheets/d/1r7oHHLTbL7oKCRodx9b75Xx0TTUlXbNN/edit?usp=share_link&amp;ouid=117215656500739747805&amp;rtpof=true&amp;sd=true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35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.sv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0.sv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svg"/><Relationship Id="rId9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12.svg"/><Relationship Id="rId9" Type="http://schemas.openxmlformats.org/officeDocument/2006/relationships/image" Target="../media/image19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9.svg"/><Relationship Id="rId7" Type="http://schemas.openxmlformats.org/officeDocument/2006/relationships/image" Target="../media/image12.svg"/><Relationship Id="rId12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2.svg"/><Relationship Id="rId5" Type="http://schemas.openxmlformats.org/officeDocument/2006/relationships/image" Target="../media/image12.sv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svg"/><Relationship Id="rId5" Type="http://schemas.openxmlformats.org/officeDocument/2006/relationships/image" Target="../media/image14.sv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money.udn.com/money/amp/story/5607/6714817" TargetMode="Externa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chart" Target="../charts/chart1.xml"/><Relationship Id="rId2" Type="http://schemas.openxmlformats.org/officeDocument/2006/relationships/image" Target="../media/image13.pn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2.svg"/><Relationship Id="rId15" Type="http://schemas.openxmlformats.org/officeDocument/2006/relationships/hyperlink" Target="https://money.udn.com/money/amp/story/5607/6685519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Relationship Id="rId1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chart" Target="../charts/char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.svg"/><Relationship Id="rId3" Type="http://schemas.openxmlformats.org/officeDocument/2006/relationships/image" Target="../media/image25.png"/><Relationship Id="rId7" Type="http://schemas.openxmlformats.org/officeDocument/2006/relationships/image" Target="../media/image14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1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27.svg"/><Relationship Id="rId17" Type="http://schemas.openxmlformats.org/officeDocument/2006/relationships/image" Target="../media/image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5" Type="http://schemas.openxmlformats.org/officeDocument/2006/relationships/image" Target="../media/image28.png"/><Relationship Id="rId10" Type="http://schemas.openxmlformats.org/officeDocument/2006/relationships/image" Target="../media/image16.svg"/><Relationship Id="rId19" Type="http://schemas.openxmlformats.org/officeDocument/2006/relationships/image" Target="../media/image30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31.png"/><Relationship Id="rId2" Type="http://schemas.openxmlformats.org/officeDocument/2006/relationships/image" Target="../media/image3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7.svg"/><Relationship Id="rId5" Type="http://schemas.openxmlformats.org/officeDocument/2006/relationships/image" Target="../media/image12.svg"/><Relationship Id="rId1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3.sv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12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8.svg"/><Relationship Id="rId5" Type="http://schemas.openxmlformats.org/officeDocument/2006/relationships/image" Target="../media/image14.svg"/><Relationship Id="rId15" Type="http://schemas.openxmlformats.org/officeDocument/2006/relationships/image" Target="../media/image3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4.svg"/><Relationship Id="rId14" Type="http://schemas.openxmlformats.org/officeDocument/2006/relationships/hyperlink" Target="https://docs.google.com/spreadsheets/d/1r7oHHLTbL7oKCRodx9b75Xx0TTUlXbNN/edit?usp=share_link&amp;ouid=117215656500739747805&amp;rtpof=true&amp;sd=tru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3.sv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12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8.svg"/><Relationship Id="rId5" Type="http://schemas.openxmlformats.org/officeDocument/2006/relationships/image" Target="../media/image14.svg"/><Relationship Id="rId15" Type="http://schemas.openxmlformats.org/officeDocument/2006/relationships/image" Target="../media/image3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4.svg"/><Relationship Id="rId14" Type="http://schemas.openxmlformats.org/officeDocument/2006/relationships/hyperlink" Target="https://docs.google.com/spreadsheets/d/1r7oHHLTbL7oKCRodx9b75Xx0TTUlXbNN/edit?usp=share_link&amp;ouid=117215656500739747805&amp;rtpof=true&amp;sd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3844" y="6342704"/>
            <a:ext cx="3022508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38410" y="8384004"/>
            <a:ext cx="780508" cy="8742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3143" y="5457884"/>
            <a:ext cx="499849" cy="5599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33243">
            <a:off x="15626869" y="-513422"/>
            <a:ext cx="3516284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9413" y="2379448"/>
            <a:ext cx="13049174" cy="55281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649884" y="2265651"/>
            <a:ext cx="4897575" cy="57556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71813" y="3289300"/>
            <a:ext cx="6524587" cy="3026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 dirty="0">
                <a:solidFill>
                  <a:schemeClr val="bg1"/>
                </a:solidFill>
                <a:latin typeface="Bobby Jones"/>
              </a:rPr>
              <a:t>cmOney</a:t>
            </a:r>
          </a:p>
          <a:p>
            <a:pPr algn="r"/>
            <a:r>
              <a:rPr lang="zh-TW" altLang="en-US" sz="80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決策報酬分析</a:t>
            </a:r>
            <a:endParaRPr lang="zh-TW" altLang="en-US" sz="5400" dirty="0">
              <a:solidFill>
                <a:schemeClr val="bg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60368" y="7167429"/>
            <a:ext cx="5431269" cy="1707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第一組</a:t>
            </a:r>
          </a:p>
          <a:p>
            <a:pPr algn="ctr">
              <a:lnSpc>
                <a:spcPts val="3499"/>
              </a:lnSpc>
            </a:pPr>
            <a:r>
              <a:rPr lang="en-US" altLang="zh-TW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111</a:t>
            </a:r>
            <a:r>
              <a:rPr lang="en-US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AB8006 </a:t>
            </a:r>
            <a:r>
              <a:rPr lang="zh-TW" altLang="en-US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亭羽 </a:t>
            </a:r>
            <a:r>
              <a:rPr lang="en-US" altLang="zh-TW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111</a:t>
            </a:r>
            <a:r>
              <a:rPr lang="en-US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AB8011 </a:t>
            </a:r>
            <a:r>
              <a:rPr lang="zh-TW" altLang="en-US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妤柔</a:t>
            </a:r>
          </a:p>
          <a:p>
            <a:pPr algn="ctr">
              <a:lnSpc>
                <a:spcPts val="3499"/>
              </a:lnSpc>
            </a:pPr>
            <a:r>
              <a:rPr lang="en-US" altLang="zh-TW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111</a:t>
            </a:r>
            <a:r>
              <a:rPr lang="en-US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AB8032 </a:t>
            </a:r>
            <a:r>
              <a:rPr lang="zh-TW" altLang="en-US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暄涵 </a:t>
            </a:r>
            <a:r>
              <a:rPr lang="en-US" altLang="zh-TW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111</a:t>
            </a:r>
            <a:r>
              <a:rPr lang="en-US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AB8035 </a:t>
            </a:r>
            <a:r>
              <a:rPr lang="zh-TW" altLang="en-US" sz="2800" dirty="0">
                <a:solidFill>
                  <a:srgbClr val="FEAB4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婉華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09600" y="8577054"/>
            <a:ext cx="2716768" cy="18029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B898DAE-5A6A-4AE9-24CA-84067640F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1132357" y="2275311"/>
            <a:ext cx="16012643" cy="702090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402507" flipV="1">
            <a:off x="15718329" y="-546728"/>
            <a:ext cx="2029948" cy="2651951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DE1DC17E-ED4D-A628-BBF4-93848B5DDDBD}"/>
              </a:ext>
            </a:extLst>
          </p:cNvPr>
          <p:cNvSpPr txBox="1"/>
          <p:nvPr/>
        </p:nvSpPr>
        <p:spPr>
          <a:xfrm>
            <a:off x="6372777" y="1199730"/>
            <a:ext cx="553180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en-US" sz="4000" spc="300" dirty="0">
                <a:solidFill>
                  <a:srgbClr val="FFFFFF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個股相對大盤報酬分析</a:t>
            </a:r>
            <a:endParaRPr lang="en-US" sz="4000" dirty="0">
              <a:solidFill>
                <a:srgbClr val="FFFFFF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8224559-386E-9E0E-756D-D3205408430D}"/>
              </a:ext>
            </a:extLst>
          </p:cNvPr>
          <p:cNvGrpSpPr/>
          <p:nvPr/>
        </p:nvGrpSpPr>
        <p:grpSpPr>
          <a:xfrm>
            <a:off x="1293681" y="1730684"/>
            <a:ext cx="2890577" cy="430887"/>
            <a:chOff x="1293681" y="1730684"/>
            <a:chExt cx="2890577" cy="430887"/>
          </a:xfrm>
        </p:grpSpPr>
        <p:pic>
          <p:nvPicPr>
            <p:cNvPr id="1026" name="Picture 2">
              <a:hlinkClick r:id="rId11"/>
              <a:extLst>
                <a:ext uri="{FF2B5EF4-FFF2-40B4-BE49-F238E27FC236}">
                  <a16:creationId xmlns:a16="http://schemas.microsoft.com/office/drawing/2014/main" id="{676D2CD5-CF66-F248-4E8E-3E24FF892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681" y="1730684"/>
              <a:ext cx="43088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hlinkClick r:id="rId11"/>
              <a:extLst>
                <a:ext uri="{FF2B5EF4-FFF2-40B4-BE49-F238E27FC236}">
                  <a16:creationId xmlns:a16="http://schemas.microsoft.com/office/drawing/2014/main" id="{BCABDFF9-CBDB-FDE7-FEF6-89A3139609AA}"/>
                </a:ext>
              </a:extLst>
            </p:cNvPr>
            <p:cNvSpPr txBox="1"/>
            <p:nvPr/>
          </p:nvSpPr>
          <p:spPr>
            <a:xfrm>
              <a:off x="1819349" y="1754146"/>
              <a:ext cx="2364909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73CD8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rPr>
                <a:t>詳細分析下載</a:t>
              </a:r>
              <a:endParaRPr lang="en-US" sz="2400" dirty="0">
                <a:solidFill>
                  <a:srgbClr val="73CD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1451B01-CAE0-7402-2081-F8E82D02E3EA}"/>
              </a:ext>
            </a:extLst>
          </p:cNvPr>
          <p:cNvSpPr/>
          <p:nvPr/>
        </p:nvSpPr>
        <p:spPr>
          <a:xfrm>
            <a:off x="1061477" y="3136469"/>
            <a:ext cx="16154400" cy="274320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5EB5BC2-4710-E629-039A-DAAE4BB61F50}"/>
              </a:ext>
            </a:extLst>
          </p:cNvPr>
          <p:cNvSpPr txBox="1"/>
          <p:nvPr/>
        </p:nvSpPr>
        <p:spPr>
          <a:xfrm rot="16200000">
            <a:off x="27744" y="4261847"/>
            <a:ext cx="115346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73CD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defRPr>
            </a:lvl1pPr>
          </a:lstStyle>
          <a:p>
            <a:r>
              <a:rPr lang="en-US" altLang="zh-TW" sz="3200" dirty="0">
                <a:solidFill>
                  <a:schemeClr val="accent5"/>
                </a:solidFill>
                <a:latin typeface="Bobby Jones" panose="02020500000000000000" charset="0"/>
              </a:rPr>
              <a:t>Top 10</a:t>
            </a:r>
            <a:endParaRPr lang="en-US" sz="3200" dirty="0">
              <a:solidFill>
                <a:schemeClr val="accent5"/>
              </a:solidFill>
              <a:latin typeface="Bobby Jones" panose="02020500000000000000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2418A4-98AF-AA8E-86BF-04DBE2F1D311}"/>
              </a:ext>
            </a:extLst>
          </p:cNvPr>
          <p:cNvSpPr/>
          <p:nvPr/>
        </p:nvSpPr>
        <p:spPr>
          <a:xfrm>
            <a:off x="13924800" y="3417592"/>
            <a:ext cx="1620000" cy="27032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77AC8DC8-D56F-6E9C-F79B-ADA951A84AC4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10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778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DD5D67F7-C348-386D-2377-99D4E8F9B935}"/>
              </a:ext>
            </a:extLst>
          </p:cNvPr>
          <p:cNvSpPr/>
          <p:nvPr/>
        </p:nvSpPr>
        <p:spPr>
          <a:xfrm>
            <a:off x="-495300" y="6843298"/>
            <a:ext cx="19278600" cy="2771585"/>
          </a:xfrm>
          <a:prstGeom prst="rect">
            <a:avLst/>
          </a:prstGeom>
          <a:solidFill>
            <a:srgbClr val="B1867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713001">
            <a:off x="15650346" y="-755939"/>
            <a:ext cx="3516284" cy="411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348" y="472566"/>
            <a:ext cx="7861652" cy="1163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4000" dirty="0">
                <a:solidFill>
                  <a:srgbClr val="FFFFFF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個股績效介紹 </a:t>
            </a:r>
            <a:r>
              <a:rPr lang="en-US" altLang="zh-TW" sz="4000" dirty="0">
                <a:solidFill>
                  <a:srgbClr val="FFFFFF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- </a:t>
            </a:r>
            <a:r>
              <a:rPr lang="zh-TW" altLang="en-US" sz="4000" dirty="0">
                <a:solidFill>
                  <a:srgbClr val="FFFFFF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明揚</a:t>
            </a:r>
            <a:r>
              <a:rPr lang="en-US" altLang="zh-TW" sz="4000" dirty="0">
                <a:solidFill>
                  <a:srgbClr val="FFFFFF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(8420)</a:t>
            </a:r>
          </a:p>
        </p:txBody>
      </p:sp>
      <p:graphicFrame>
        <p:nvGraphicFramePr>
          <p:cNvPr id="18" name="圖表 17">
            <a:extLst>
              <a:ext uri="{FF2B5EF4-FFF2-40B4-BE49-F238E27FC236}">
                <a16:creationId xmlns:a16="http://schemas.microsoft.com/office/drawing/2014/main" id="{16350A15-4647-4822-BF81-062E56A4A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580312"/>
              </p:ext>
            </p:extLst>
          </p:nvPr>
        </p:nvGraphicFramePr>
        <p:xfrm>
          <a:off x="2182168" y="2200832"/>
          <a:ext cx="5436248" cy="4314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0" name="TextBox 15">
            <a:extLst>
              <a:ext uri="{FF2B5EF4-FFF2-40B4-BE49-F238E27FC236}">
                <a16:creationId xmlns:a16="http://schemas.microsoft.com/office/drawing/2014/main" id="{A07F3815-0B63-4533-B7A6-236B8D3C2CA7}"/>
              </a:ext>
            </a:extLst>
          </p:cNvPr>
          <p:cNvSpPr txBox="1"/>
          <p:nvPr/>
        </p:nvSpPr>
        <p:spPr>
          <a:xfrm>
            <a:off x="2327597" y="5462342"/>
            <a:ext cx="514539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toFont" panose="02000600000000000000" pitchFamily="2" charset="-120"/>
                <a:cs typeface="SetoFont" panose="02000600000000000000" pitchFamily="2" charset="-120"/>
              </a:rPr>
              <a:t>99%</a:t>
            </a:r>
            <a:r>
              <a:rPr lang="zh-TW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toFont" panose="02000600000000000000" pitchFamily="2" charset="-120"/>
                <a:cs typeface="SetoFont" panose="02000600000000000000" pitchFamily="2" charset="-120"/>
              </a:rPr>
              <a:t> 高爾夫球代工</a:t>
            </a:r>
            <a:endParaRPr lang="en-US" altLang="zh-TW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B9D2FADA-A341-4AD2-AA11-BA1FC32BECF5}"/>
              </a:ext>
            </a:extLst>
          </p:cNvPr>
          <p:cNvSpPr txBox="1"/>
          <p:nvPr/>
        </p:nvSpPr>
        <p:spPr>
          <a:xfrm>
            <a:off x="10764789" y="2585048"/>
            <a:ext cx="491415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TW" altLang="en-US" sz="4000" dirty="0">
                <a:ea typeface="SetoFont" panose="02000600000000000000" pitchFamily="2" charset="-120"/>
                <a:cs typeface="SetoFont" panose="02000600000000000000" pitchFamily="2" charset="-120"/>
              </a:rPr>
              <a:t>高爾夫球市場行情</a:t>
            </a:r>
            <a:endParaRPr lang="en-US" altLang="zh-TW" sz="4000" dirty="0"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D41606B-BC45-4404-A679-A3AF57AE2760}"/>
              </a:ext>
            </a:extLst>
          </p:cNvPr>
          <p:cNvSpPr txBox="1"/>
          <p:nvPr/>
        </p:nvSpPr>
        <p:spPr>
          <a:xfrm>
            <a:off x="9465574" y="3688499"/>
            <a:ext cx="75125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1.</a:t>
            </a:r>
            <a:r>
              <a:rPr lang="zh-TW" altLang="en-US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美國高爾夫下場回合次數大幅成長 </a:t>
            </a:r>
            <a:endParaRPr lang="en-US" altLang="zh-TW" sz="3200" dirty="0">
              <a:solidFill>
                <a:schemeClr val="bg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endParaRPr lang="zh-TW" altLang="en-US" sz="3200" dirty="0">
              <a:solidFill>
                <a:schemeClr val="bg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2.</a:t>
            </a:r>
            <a:r>
              <a:rPr lang="zh-TW" altLang="en-US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高爾夫運動人口成長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創歷史新高</a:t>
            </a:r>
            <a:endParaRPr lang="en-US" altLang="zh-TW" sz="3200" dirty="0">
              <a:solidFill>
                <a:schemeClr val="bg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endParaRPr lang="zh-TW" altLang="en-US" sz="3200" dirty="0">
              <a:solidFill>
                <a:schemeClr val="bg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3.</a:t>
            </a:r>
            <a:r>
              <a:rPr lang="zh-TW" altLang="en-US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打球人口結構性改變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年輕人成長最多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AB97DE62-AF9F-4F8D-A7E9-F2D81EC2B403}"/>
              </a:ext>
            </a:extLst>
          </p:cNvPr>
          <p:cNvSpPr txBox="1"/>
          <p:nvPr/>
        </p:nvSpPr>
        <p:spPr>
          <a:xfrm>
            <a:off x="3453480" y="7590079"/>
            <a:ext cx="113810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ea typeface="SetoFont" panose="02000600000000000000" pitchFamily="2" charset="-120"/>
                <a:cs typeface="SetoFont" panose="02000600000000000000" pitchFamily="2" charset="-120"/>
              </a:rPr>
              <a:t>2022</a:t>
            </a:r>
            <a:r>
              <a:rPr lang="zh-TW" altLang="en-US" sz="4000" dirty="0">
                <a:ea typeface="SetoFont" panose="02000600000000000000" pitchFamily="2" charset="-120"/>
                <a:cs typeface="SetoFont" panose="02000600000000000000" pitchFamily="2" charset="-120"/>
              </a:rPr>
              <a:t>年</a:t>
            </a:r>
            <a:r>
              <a:rPr lang="en-US" altLang="zh-TW" sz="4000" dirty="0">
                <a:ea typeface="SetoFont" panose="02000600000000000000" pitchFamily="2" charset="-120"/>
                <a:cs typeface="SetoFont" panose="02000600000000000000" pitchFamily="2" charset="-120"/>
              </a:rPr>
              <a:t>11</a:t>
            </a:r>
            <a:r>
              <a:rPr lang="zh-TW" altLang="en-US" sz="4000" dirty="0">
                <a:ea typeface="SetoFont" panose="02000600000000000000" pitchFamily="2" charset="-120"/>
                <a:cs typeface="SetoFont" panose="02000600000000000000" pitchFamily="2" charset="-120"/>
              </a:rPr>
              <a:t>月營收</a:t>
            </a:r>
            <a:r>
              <a:rPr lang="en-US" altLang="zh-TW" sz="4000" dirty="0">
                <a:ea typeface="SetoFont" panose="02000600000000000000" pitchFamily="2" charset="-120"/>
                <a:cs typeface="SetoFont" panose="02000600000000000000" pitchFamily="2" charset="-120"/>
              </a:rPr>
              <a:t>3.41</a:t>
            </a:r>
            <a:r>
              <a:rPr lang="zh-TW" altLang="en-US" sz="4000" dirty="0">
                <a:ea typeface="SetoFont" panose="02000600000000000000" pitchFamily="2" charset="-120"/>
                <a:cs typeface="SetoFont" panose="02000600000000000000" pitchFamily="2" charset="-120"/>
              </a:rPr>
              <a:t>元</a:t>
            </a: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，</a:t>
            </a:r>
            <a:r>
              <a:rPr lang="zh-TW" altLang="en-US" sz="4000" dirty="0">
                <a:ea typeface="SetoFont" panose="02000600000000000000" pitchFamily="2" charset="-120"/>
                <a:cs typeface="SetoFont" panose="02000600000000000000" pitchFamily="2" charset="-120"/>
              </a:rPr>
              <a:t>月增</a:t>
            </a:r>
            <a:r>
              <a:rPr lang="en-US" altLang="zh-TW" sz="4000" dirty="0">
                <a:ea typeface="SetoFont" panose="02000600000000000000" pitchFamily="2" charset="-120"/>
                <a:cs typeface="SetoFont" panose="02000600000000000000" pitchFamily="2" charset="-120"/>
              </a:rPr>
              <a:t>4.69%</a:t>
            </a: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 ，</a:t>
            </a:r>
            <a:r>
              <a:rPr lang="zh-TW" altLang="en-US" sz="4000" dirty="0">
                <a:ea typeface="SetoFont" panose="02000600000000000000" pitchFamily="2" charset="-120"/>
                <a:cs typeface="SetoFont" panose="02000600000000000000" pitchFamily="2" charset="-120"/>
              </a:rPr>
              <a:t>年增</a:t>
            </a:r>
            <a:r>
              <a:rPr lang="en-US" altLang="zh-TW" sz="4000" dirty="0">
                <a:ea typeface="SetoFont" panose="02000600000000000000" pitchFamily="2" charset="-120"/>
                <a:cs typeface="SetoFont" panose="02000600000000000000" pitchFamily="2" charset="-120"/>
              </a:rPr>
              <a:t>40.79%</a:t>
            </a:r>
            <a:endParaRPr lang="zh-TW" altLang="en-US" sz="4000" dirty="0"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84A755F-1859-406E-8CB8-B50339B75AC6}"/>
              </a:ext>
            </a:extLst>
          </p:cNvPr>
          <p:cNvSpPr txBox="1"/>
          <p:nvPr/>
        </p:nvSpPr>
        <p:spPr>
          <a:xfrm>
            <a:off x="3438391" y="8414147"/>
            <a:ext cx="113810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TW" altLang="en-US" sz="4000" dirty="0">
                <a:ea typeface="SetoFont" panose="02000600000000000000" pitchFamily="2" charset="-120"/>
                <a:cs typeface="SetoFont" panose="02000600000000000000" pitchFamily="2" charset="-120"/>
              </a:rPr>
              <a:t>連續創單月歷史新高</a:t>
            </a: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，</a:t>
            </a:r>
            <a:r>
              <a:rPr lang="zh-TW" altLang="en-US" sz="4000" dirty="0">
                <a:ea typeface="SetoFont" panose="02000600000000000000" pitchFamily="2" charset="-120"/>
                <a:cs typeface="SetoFont" panose="02000600000000000000" pitchFamily="2" charset="-120"/>
              </a:rPr>
              <a:t>前三季每股獲利</a:t>
            </a:r>
            <a:r>
              <a:rPr lang="en-US" altLang="zh-TW" sz="4000" dirty="0">
                <a:ea typeface="SetoFont" panose="02000600000000000000" pitchFamily="2" charset="-120"/>
                <a:cs typeface="SetoFont" panose="02000600000000000000" pitchFamily="2" charset="-120"/>
              </a:rPr>
              <a:t>7.86</a:t>
            </a:r>
            <a:r>
              <a:rPr lang="zh-TW" altLang="en-US" sz="4000" dirty="0">
                <a:ea typeface="SetoFont" panose="02000600000000000000" pitchFamily="2" charset="-120"/>
                <a:cs typeface="SetoFont" panose="02000600000000000000" pitchFamily="2" charset="-120"/>
              </a:rPr>
              <a:t>元</a:t>
            </a:r>
          </a:p>
        </p:txBody>
      </p:sp>
      <p:pic>
        <p:nvPicPr>
          <p:cNvPr id="28" name="Picture 5">
            <a:extLst>
              <a:ext uri="{FF2B5EF4-FFF2-40B4-BE49-F238E27FC236}">
                <a16:creationId xmlns:a16="http://schemas.microsoft.com/office/drawing/2014/main" id="{084AFEDD-6F9B-0B3C-812D-AA7AF6F39A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1248944" flipV="1">
            <a:off x="586734" y="7684672"/>
            <a:ext cx="2029948" cy="2651951"/>
          </a:xfrm>
          <a:prstGeom prst="rect">
            <a:avLst/>
          </a:prstGeom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CE7AC520-D21E-A857-91B3-033C2C9FCA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20491392">
            <a:off x="-815929" y="6173276"/>
            <a:ext cx="3022508" cy="4114800"/>
          </a:xfrm>
          <a:prstGeom prst="rect">
            <a:avLst/>
          </a:prstGeom>
        </p:spPr>
      </p:pic>
      <p:sp>
        <p:nvSpPr>
          <p:cNvPr id="31" name="TextBox 15">
            <a:extLst>
              <a:ext uri="{FF2B5EF4-FFF2-40B4-BE49-F238E27FC236}">
                <a16:creationId xmlns:a16="http://schemas.microsoft.com/office/drawing/2014/main" id="{8DC2B4C0-2E28-7FC5-955B-3AC3C58CFBA3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11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045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98B7768-E293-7D6F-A373-1975214B10E7}"/>
              </a:ext>
            </a:extLst>
          </p:cNvPr>
          <p:cNvSpPr/>
          <p:nvPr/>
        </p:nvSpPr>
        <p:spPr>
          <a:xfrm>
            <a:off x="-549597" y="2476500"/>
            <a:ext cx="19278600" cy="2771585"/>
          </a:xfrm>
          <a:prstGeom prst="rect">
            <a:avLst/>
          </a:prstGeom>
          <a:solidFill>
            <a:srgbClr val="B1867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713001">
            <a:off x="15650346" y="-755939"/>
            <a:ext cx="351628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351056" flipV="1">
            <a:off x="586734" y="7684672"/>
            <a:ext cx="2029948" cy="265195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108608">
            <a:off x="-815929" y="6173276"/>
            <a:ext cx="3022508" cy="411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347" y="472566"/>
            <a:ext cx="7099653" cy="1163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4000" dirty="0">
                <a:solidFill>
                  <a:srgbClr val="FFFFFF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個股績效介紹 </a:t>
            </a:r>
            <a:r>
              <a:rPr lang="en-US" altLang="zh-TW" sz="4000" dirty="0">
                <a:solidFill>
                  <a:srgbClr val="FFFFFF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- </a:t>
            </a:r>
            <a:r>
              <a:rPr lang="zh-TW" altLang="en-US" sz="4000" dirty="0">
                <a:solidFill>
                  <a:srgbClr val="FFFFFF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明揚</a:t>
            </a:r>
            <a:r>
              <a:rPr lang="en-US" altLang="zh-TW" sz="4000" dirty="0">
                <a:solidFill>
                  <a:srgbClr val="FFFFFF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(8420)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DE723FC-BF30-E48D-F508-E92D7442C54F}"/>
              </a:ext>
            </a:extLst>
          </p:cNvPr>
          <p:cNvGrpSpPr/>
          <p:nvPr/>
        </p:nvGrpSpPr>
        <p:grpSpPr>
          <a:xfrm>
            <a:off x="4693833" y="6234821"/>
            <a:ext cx="7512580" cy="2673111"/>
            <a:chOff x="5333413" y="6056648"/>
            <a:chExt cx="7512580" cy="2673111"/>
          </a:xfrm>
        </p:grpSpPr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9EDE3DB7-8525-AE0F-8739-D19DD8B0238B}"/>
                </a:ext>
              </a:extLst>
            </p:cNvPr>
            <p:cNvSpPr txBox="1"/>
            <p:nvPr/>
          </p:nvSpPr>
          <p:spPr>
            <a:xfrm>
              <a:off x="6632628" y="6056648"/>
              <a:ext cx="491415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1200"/>
                </a:lnSpc>
                <a:defRPr sz="9600">
                  <a:solidFill>
                    <a:srgbClr val="FFFFFF"/>
                  </a:solidFill>
                  <a:latin typeface="Bobby Jones" panose="02020500000000000000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TW" altLang="en-US" sz="4000" dirty="0">
                  <a:ea typeface="SetoFont" panose="02000600000000000000" pitchFamily="2" charset="-120"/>
                  <a:cs typeface="SetoFont" panose="02000600000000000000" pitchFamily="2" charset="-120"/>
                </a:rPr>
                <a:t>漲跌的關鍵原因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6CE6CF3-F811-8E1B-C4C6-7D9E5F1436E6}"/>
                </a:ext>
              </a:extLst>
            </p:cNvPr>
            <p:cNvSpPr txBox="1"/>
            <p:nvPr/>
          </p:nvSpPr>
          <p:spPr>
            <a:xfrm>
              <a:off x="5333413" y="7160099"/>
              <a:ext cx="751258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rPr>
                <a:t>1.</a:t>
              </a:r>
              <a:r>
                <a:rPr lang="zh-TW" altLang="en-US" sz="3200" dirty="0">
                  <a:solidFill>
                    <a:schemeClr val="bg1"/>
                  </a:solidFill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rPr>
                <a:t>受惠疫情解封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toFont" panose="02000600000000000000" pitchFamily="2" charset="-120"/>
                </a:rPr>
                <a:t>，</a:t>
              </a:r>
              <a:r>
                <a:rPr lang="zh-TW" altLang="en-US" sz="3200" dirty="0">
                  <a:solidFill>
                    <a:schemeClr val="bg1"/>
                  </a:solidFill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rPr>
                <a:t>民眾戶外活動需求增加</a:t>
              </a:r>
              <a:endParaRPr lang="en-US" altLang="zh-TW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endParaRPr lang="zh-TW" altLang="en-US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r>
                <a:rPr lang="en-US" altLang="zh-TW" sz="3200" dirty="0">
                  <a:solidFill>
                    <a:schemeClr val="bg1"/>
                  </a:solidFill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rPr>
                <a:t>2.</a:t>
              </a:r>
              <a:r>
                <a:rPr lang="zh-TW" altLang="en-US" sz="3200" dirty="0">
                  <a:solidFill>
                    <a:schemeClr val="bg1"/>
                  </a:solidFill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rPr>
                <a:t>高爾夫球產業進入傳統旺季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DE50F82-AB64-F93B-E7B6-9E9FBBFCD435}"/>
              </a:ext>
            </a:extLst>
          </p:cNvPr>
          <p:cNvGrpSpPr/>
          <p:nvPr/>
        </p:nvGrpSpPr>
        <p:grpSpPr>
          <a:xfrm>
            <a:off x="5638800" y="2865074"/>
            <a:ext cx="10412172" cy="1994437"/>
            <a:chOff x="6095999" y="2749519"/>
            <a:chExt cx="10412172" cy="1994437"/>
          </a:xfrm>
        </p:grpSpPr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B2AF86FE-DEFA-41B1-8740-1C6F8CF36ADD}"/>
                </a:ext>
              </a:extLst>
            </p:cNvPr>
            <p:cNvSpPr txBox="1"/>
            <p:nvPr/>
          </p:nvSpPr>
          <p:spPr>
            <a:xfrm>
              <a:off x="6172200" y="4251513"/>
              <a:ext cx="4761749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 algn="ctr">
                <a:spcBef>
                  <a:spcPts val="0"/>
                </a:spcBef>
                <a:spcAft>
                  <a:spcPts val="0"/>
                </a:spcAft>
                <a:buNone/>
                <a:defRPr sz="3200">
                  <a:solidFill>
                    <a:schemeClr val="bg1"/>
                  </a:solidFill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defRPr>
              </a:lvl1pPr>
            </a:lstStyle>
            <a:p>
              <a:r>
                <a:rPr lang="en-US" altLang="zh-TW" dirty="0">
                  <a:latin typeface="Bobby Jones" panose="02020500000000000000" charset="0"/>
                </a:rPr>
                <a:t>20220701 - 1230 </a:t>
              </a:r>
              <a:r>
                <a:rPr lang="zh-TW" altLang="en-US" dirty="0"/>
                <a:t>漲跌幅</a:t>
              </a:r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07F3815-0B63-4533-B7A6-236B8D3C2CA7}"/>
                </a:ext>
              </a:extLst>
            </p:cNvPr>
            <p:cNvSpPr txBox="1"/>
            <p:nvPr/>
          </p:nvSpPr>
          <p:spPr>
            <a:xfrm>
              <a:off x="6095999" y="2749519"/>
              <a:ext cx="4914150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1200"/>
                </a:lnSpc>
                <a:defRPr sz="9600">
                  <a:solidFill>
                    <a:srgbClr val="FFFFFF"/>
                  </a:solidFill>
                  <a:latin typeface="Bobby Jones" panose="02020500000000000000" charset="0"/>
                </a:defRPr>
              </a:lvl1pPr>
            </a:lstStyle>
            <a:p>
              <a:pPr algn="ctr"/>
              <a:r>
                <a:rPr lang="en-US" altLang="zh-TW" dirty="0">
                  <a:ea typeface="SetoFont" panose="02000600000000000000" pitchFamily="2" charset="-120"/>
                  <a:cs typeface="SetoFont" panose="02000600000000000000" pitchFamily="2" charset="-120"/>
                </a:rPr>
                <a:t>+59.16%</a:t>
              </a:r>
              <a:endParaRPr lang="en-US" dirty="0"/>
            </a:p>
          </p:txBody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671C554D-3E17-420D-5A17-2521A452D101}"/>
                </a:ext>
              </a:extLst>
            </p:cNvPr>
            <p:cNvSpPr txBox="1"/>
            <p:nvPr/>
          </p:nvSpPr>
          <p:spPr>
            <a:xfrm>
              <a:off x="12874328" y="4251513"/>
              <a:ext cx="2009887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200" dirty="0">
                  <a:solidFill>
                    <a:schemeClr val="bg1"/>
                  </a:solidFill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rPr>
                <a:t>收盤價</a:t>
              </a: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14C1476F-7C72-1596-309B-3FF5AC5D0F9A}"/>
                </a:ext>
              </a:extLst>
            </p:cNvPr>
            <p:cNvSpPr txBox="1"/>
            <p:nvPr/>
          </p:nvSpPr>
          <p:spPr>
            <a:xfrm>
              <a:off x="11250371" y="2749519"/>
              <a:ext cx="5257800" cy="1354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1200"/>
                </a:lnSpc>
                <a:defRPr sz="9600">
                  <a:solidFill>
                    <a:srgbClr val="FFFFFF"/>
                  </a:solidFill>
                  <a:latin typeface="Bobby Jones" panose="02020500000000000000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TW" sz="4400" dirty="0">
                  <a:ea typeface="SetoFont" panose="02000600000000000000" pitchFamily="2" charset="-120"/>
                  <a:cs typeface="SetoFont" panose="02000600000000000000" pitchFamily="2" charset="-120"/>
                </a:rPr>
                <a:t>2022/12/30</a:t>
              </a:r>
              <a:r>
                <a:rPr lang="zh-TW" altLang="en-US" sz="4400" dirty="0">
                  <a:ea typeface="SetoFont" panose="02000600000000000000" pitchFamily="2" charset="-120"/>
                  <a:cs typeface="SetoFont" panose="02000600000000000000" pitchFamily="2" charset="-120"/>
                </a:rPr>
                <a:t>　</a:t>
              </a:r>
              <a:r>
                <a:rPr lang="en-US" altLang="zh-TW" sz="4400" dirty="0">
                  <a:ea typeface="SetoFont" panose="02000600000000000000" pitchFamily="2" charset="-120"/>
                  <a:cs typeface="SetoFont" panose="02000600000000000000" pitchFamily="2" charset="-120"/>
                </a:rPr>
                <a:t>76.4 NTD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TW" sz="4400" dirty="0">
                  <a:ea typeface="SetoFont" panose="02000600000000000000" pitchFamily="2" charset="-120"/>
                  <a:cs typeface="SetoFont" panose="02000600000000000000" pitchFamily="2" charset="-120"/>
                </a:rPr>
                <a:t>2022/07/01</a:t>
              </a:r>
              <a:r>
                <a:rPr lang="zh-TW" altLang="en-US" sz="4400" dirty="0">
                  <a:ea typeface="SetoFont" panose="02000600000000000000" pitchFamily="2" charset="-120"/>
                  <a:cs typeface="SetoFont" panose="02000600000000000000" pitchFamily="2" charset="-120"/>
                </a:rPr>
                <a:t>　</a:t>
              </a:r>
              <a:r>
                <a:rPr lang="en-US" altLang="zh-TW" sz="4400" dirty="0">
                  <a:ea typeface="SetoFont" panose="02000600000000000000" pitchFamily="2" charset="-120"/>
                  <a:cs typeface="SetoFont" panose="02000600000000000000" pitchFamily="2" charset="-120"/>
                </a:rPr>
                <a:t>48.0 NTD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2CE006-ADD9-DC80-24BF-2863C845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970" y="2901454"/>
            <a:ext cx="2009886" cy="2009886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3CBDDE0D-921D-A3D6-ADC1-24A2BBB3393D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12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56E1C3-B0A9-2E5E-3501-5F1BEC1C8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4695" y="6185584"/>
            <a:ext cx="2771585" cy="277158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77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919" y="2596826"/>
            <a:ext cx="6523259" cy="527791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39326" y="7200900"/>
            <a:ext cx="351628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402507" flipV="1">
            <a:off x="15718329" y="-546728"/>
            <a:ext cx="2029948" cy="2651951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9D35FDCF-BB3C-F936-5300-179093C191C5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13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D4263CD-3939-E457-092B-DCF5462C7D30}"/>
              </a:ext>
            </a:extLst>
          </p:cNvPr>
          <p:cNvGrpSpPr/>
          <p:nvPr/>
        </p:nvGrpSpPr>
        <p:grpSpPr>
          <a:xfrm>
            <a:off x="7696200" y="2719916"/>
            <a:ext cx="9967177" cy="5031730"/>
            <a:chOff x="8915400" y="2935288"/>
            <a:chExt cx="9967177" cy="5031730"/>
          </a:xfrm>
        </p:grpSpPr>
        <p:sp>
          <p:nvSpPr>
            <p:cNvPr id="7" name="TextBox 7"/>
            <p:cNvSpPr txBox="1"/>
            <p:nvPr/>
          </p:nvSpPr>
          <p:spPr>
            <a:xfrm>
              <a:off x="9303570" y="2935288"/>
              <a:ext cx="7130042" cy="1312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200"/>
                </a:lnSpc>
              </a:pPr>
              <a:r>
                <a:rPr lang="zh-TW" altLang="en-US" sz="8000" dirty="0">
                  <a:solidFill>
                    <a:srgbClr val="FFFFFF"/>
                  </a:solidFill>
                  <a:latin typeface="Bobby Jones"/>
                  <a:ea typeface="SetoFont" panose="02000600000000000000" pitchFamily="2" charset="-120"/>
                </a:rPr>
                <a:t>小組分工</a:t>
              </a:r>
              <a:endParaRPr lang="en-US" sz="8000" dirty="0">
                <a:solidFill>
                  <a:srgbClr val="FFFFFF"/>
                </a:solidFill>
                <a:latin typeface="Bobby Jones"/>
                <a:ea typeface="SetoFont" panose="02000600000000000000" pitchFamily="2" charset="-12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915400" y="4914900"/>
              <a:ext cx="2888430" cy="3052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111AB8006 </a:t>
              </a:r>
              <a:r>
                <a:rPr lang="zh-TW" alt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亭羽</a:t>
              </a:r>
            </a:p>
            <a:p>
              <a:pPr algn="ctr">
                <a:lnSpc>
                  <a:spcPts val="3359"/>
                </a:lnSpc>
              </a:pPr>
              <a:endParaRPr lang="zh-TW" altLang="en-US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pPr algn="ctr">
                <a:lnSpc>
                  <a:spcPts val="3359"/>
                </a:lnSpc>
              </a:pPr>
              <a:r>
                <a:rPr lang="en-US" altLang="zh-TW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111</a:t>
              </a:r>
              <a:r>
                <a:rPr 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AB8011 </a:t>
              </a:r>
              <a:r>
                <a:rPr lang="zh-TW" alt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妤柔</a:t>
              </a:r>
              <a:endParaRPr lang="en-US" altLang="zh-TW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pPr algn="ctr">
                <a:lnSpc>
                  <a:spcPts val="3359"/>
                </a:lnSpc>
              </a:pPr>
              <a:endParaRPr lang="en-US" altLang="zh-TW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pPr algn="ctr">
                <a:lnSpc>
                  <a:spcPts val="3359"/>
                </a:lnSpc>
              </a:pPr>
              <a:r>
                <a:rPr lang="en-US" altLang="zh-TW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111AB8032 </a:t>
              </a:r>
              <a:r>
                <a:rPr lang="zh-TW" alt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暄涵</a:t>
              </a:r>
              <a:endParaRPr lang="en-US" altLang="zh-TW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pPr algn="ctr">
                <a:lnSpc>
                  <a:spcPts val="3359"/>
                </a:lnSpc>
              </a:pPr>
              <a:endParaRPr lang="en-US" altLang="zh-TW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pPr algn="ctr">
                <a:lnSpc>
                  <a:spcPts val="3359"/>
                </a:lnSpc>
              </a:pPr>
              <a:r>
                <a:rPr lang="en-US" altLang="zh-TW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111AB8035 </a:t>
              </a:r>
              <a:r>
                <a:rPr lang="zh-TW" alt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婉華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C645C0DA-F4A8-6815-C563-C11CAC23508E}"/>
                </a:ext>
              </a:extLst>
            </p:cNvPr>
            <p:cNvSpPr txBox="1"/>
            <p:nvPr/>
          </p:nvSpPr>
          <p:spPr>
            <a:xfrm>
              <a:off x="12350122" y="4914900"/>
              <a:ext cx="6532455" cy="3052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回測條件及圖表說明</a:t>
              </a:r>
              <a:r>
                <a:rPr lang="zh-TW" altLang="en-US" sz="32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toFont" panose="02000600000000000000" pitchFamily="2" charset="-120"/>
                </a:rPr>
                <a:t>、</a:t>
              </a:r>
              <a:r>
                <a:rPr lang="zh-TW" alt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金融事件補充</a:t>
              </a:r>
              <a:endParaRPr lang="en-US" altLang="zh-TW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pPr>
                <a:lnSpc>
                  <a:spcPts val="3359"/>
                </a:lnSpc>
              </a:pPr>
              <a:endParaRPr lang="zh-TW" altLang="en-US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pPr>
                <a:lnSpc>
                  <a:spcPts val="3359"/>
                </a:lnSpc>
              </a:pPr>
              <a:r>
                <a:rPr lang="zh-TW" altLang="en-US" sz="3200" dirty="0">
                  <a:solidFill>
                    <a:srgbClr val="FFFFFF"/>
                  </a:solidFill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rPr>
                <a:t>個股績效分析</a:t>
              </a:r>
              <a:r>
                <a:rPr lang="zh-TW" altLang="en-US" sz="32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toFont" panose="02000600000000000000" pitchFamily="2" charset="-120"/>
                </a:rPr>
                <a:t>、</a:t>
              </a:r>
              <a:r>
                <a:rPr lang="zh-TW" alt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簡報設計</a:t>
              </a:r>
              <a:endParaRPr lang="en-US" altLang="zh-TW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pPr>
                <a:lnSpc>
                  <a:spcPts val="3359"/>
                </a:lnSpc>
              </a:pPr>
              <a:endParaRPr lang="en-US" altLang="zh-TW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pPr>
                <a:lnSpc>
                  <a:spcPts val="3359"/>
                </a:lnSpc>
              </a:pPr>
              <a:r>
                <a:rPr lang="zh-TW" alt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細部回測進出場條件設定</a:t>
              </a:r>
              <a:endParaRPr lang="en-US" altLang="zh-TW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pPr>
                <a:lnSpc>
                  <a:spcPts val="3359"/>
                </a:lnSpc>
              </a:pPr>
              <a:endParaRPr lang="en-US" altLang="zh-TW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  <a:p>
              <a:pPr>
                <a:lnSpc>
                  <a:spcPts val="3359"/>
                </a:lnSpc>
              </a:pPr>
              <a:r>
                <a:rPr lang="zh-TW" alt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回測結果說明</a:t>
              </a:r>
              <a:r>
                <a:rPr lang="zh-TW" altLang="en-US" sz="32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toFont" panose="02000600000000000000" pitchFamily="2" charset="-120"/>
                </a:rPr>
                <a:t>、</a:t>
              </a:r>
              <a:r>
                <a:rPr lang="zh-TW" altLang="en-US" sz="3200" dirty="0">
                  <a:solidFill>
                    <a:srgbClr val="FFFFFF"/>
                  </a:solidFill>
                  <a:latin typeface="Bobby Jones" panose="02020500000000000000" charset="0"/>
                  <a:ea typeface="SetoFont" panose="02000600000000000000" pitchFamily="2" charset="-120"/>
                  <a:cs typeface="SetoFont" panose="02000600000000000000" pitchFamily="2" charset="-120"/>
                </a:rPr>
                <a:t>報酬率分析</a:t>
              </a:r>
              <a:endParaRPr lang="en-US" altLang="zh-TW" sz="32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endParaRP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6508B6B-3C1B-616C-4987-95176A6751C1}"/>
                </a:ext>
              </a:extLst>
            </p:cNvPr>
            <p:cNvCxnSpPr>
              <a:cxnSpLocks/>
            </p:cNvCxnSpPr>
            <p:nvPr/>
          </p:nvCxnSpPr>
          <p:spPr>
            <a:xfrm>
              <a:off x="12024577" y="4914900"/>
              <a:ext cx="0" cy="3052118"/>
            </a:xfrm>
            <a:prstGeom prst="line">
              <a:avLst/>
            </a:prstGeom>
            <a:ln w="28575">
              <a:solidFill>
                <a:srgbClr val="B18672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4F4DAE-28AE-F1E5-038D-4E9FA7F0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222589"/>
            <a:ext cx="1371600" cy="1371600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9469018">
            <a:off x="15650346" y="-755939"/>
            <a:ext cx="351628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108608">
            <a:off x="-815929" y="6173276"/>
            <a:ext cx="3022508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360581" y="899685"/>
            <a:ext cx="8435299" cy="83586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5325" y="6992507"/>
            <a:ext cx="3516284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52144" y="3794239"/>
            <a:ext cx="10783713" cy="239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39"/>
              </a:lnSpc>
            </a:pPr>
            <a:r>
              <a:rPr lang="en-US" sz="13742">
                <a:solidFill>
                  <a:srgbClr val="FFFFFF"/>
                </a:solidFill>
                <a:latin typeface="Bobby Jones"/>
              </a:rPr>
              <a:t>THank you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04AE7FB4-ABA1-DB51-34C8-CAED7328EBC6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14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4484907" y="627830"/>
            <a:ext cx="13049174" cy="55281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V="1">
            <a:off x="14405367" y="-382040"/>
            <a:ext cx="423016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99736" y="1123747"/>
            <a:ext cx="6277524" cy="130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8000" dirty="0">
                <a:solidFill>
                  <a:srgbClr val="FFFFFF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rPr>
              <a:t>回測條件設定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177216" y="6780974"/>
            <a:ext cx="3516284" cy="4114800"/>
          </a:xfrm>
          <a:prstGeom prst="rect">
            <a:avLst/>
          </a:prstGeom>
        </p:spPr>
      </p:pic>
      <p:sp>
        <p:nvSpPr>
          <p:cNvPr id="15" name="Google Shape;846;p39">
            <a:extLst>
              <a:ext uri="{FF2B5EF4-FFF2-40B4-BE49-F238E27FC236}">
                <a16:creationId xmlns:a16="http://schemas.microsoft.com/office/drawing/2014/main" id="{E85260BE-5107-3012-4E8B-79149C046525}"/>
              </a:ext>
            </a:extLst>
          </p:cNvPr>
          <p:cNvSpPr txBox="1">
            <a:spLocks/>
          </p:cNvSpPr>
          <p:nvPr/>
        </p:nvSpPr>
        <p:spPr>
          <a:xfrm>
            <a:off x="1524000" y="3144190"/>
            <a:ext cx="5606876" cy="59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4000" spc="600" dirty="0">
                <a:solidFill>
                  <a:schemeClr val="bg1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rPr>
              <a:t>期間</a:t>
            </a:r>
            <a:endParaRPr lang="en-US" altLang="zh-TW" sz="4000" spc="600" dirty="0">
              <a:solidFill>
                <a:schemeClr val="bg1"/>
              </a:solidFill>
              <a:latin typeface="Bobby Jones" panose="02020500000000000000" charset="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4000" dirty="0">
                <a:solidFill>
                  <a:schemeClr val="bg1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rPr>
              <a:t>20220701</a:t>
            </a:r>
            <a:r>
              <a:rPr lang="zh-TW" altLang="en-US" sz="4000" dirty="0">
                <a:solidFill>
                  <a:schemeClr val="bg1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rPr>
              <a:t>～</a:t>
            </a:r>
            <a:r>
              <a:rPr lang="en-US" altLang="zh-TW" sz="4000" dirty="0">
                <a:solidFill>
                  <a:schemeClr val="bg1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rPr>
              <a:t>20221220</a:t>
            </a:r>
          </a:p>
          <a:p>
            <a:pPr>
              <a:lnSpc>
                <a:spcPct val="200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rPr>
              <a:t> 買賣價位取用原則</a:t>
            </a:r>
            <a:endParaRPr lang="en-US" altLang="zh-TW" sz="4000" dirty="0">
              <a:solidFill>
                <a:schemeClr val="bg1"/>
              </a:solidFill>
              <a:latin typeface="Bobby Jones" panose="02020500000000000000" charset="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rPr>
              <a:t>當日收盤價</a:t>
            </a:r>
            <a:endParaRPr lang="en-US" altLang="zh-TW" sz="4000" dirty="0">
              <a:solidFill>
                <a:schemeClr val="bg1"/>
              </a:solidFill>
              <a:latin typeface="Bobby Jones" panose="02020500000000000000" charset="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Bobby Jones" panose="02020500000000000000" charset="0"/>
                <a:ea typeface="SetoFont" panose="02000600000000000000" pitchFamily="2" charset="-120"/>
                <a:cs typeface="SetoFont" panose="02000600000000000000" pitchFamily="2" charset="-120"/>
              </a:rPr>
              <a:t> 作多事件策略</a:t>
            </a: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7357289B-0E08-817F-23BE-F37AE3D09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237710"/>
              </p:ext>
            </p:extLst>
          </p:nvPr>
        </p:nvGraphicFramePr>
        <p:xfrm>
          <a:off x="7130876" y="3331393"/>
          <a:ext cx="9806180" cy="5612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3090">
                  <a:extLst>
                    <a:ext uri="{9D8B030D-6E8A-4147-A177-3AD203B41FA5}">
                      <a16:colId xmlns:a16="http://schemas.microsoft.com/office/drawing/2014/main" val="2716302574"/>
                    </a:ext>
                  </a:extLst>
                </a:gridCol>
                <a:gridCol w="4903090">
                  <a:extLst>
                    <a:ext uri="{9D8B030D-6E8A-4147-A177-3AD203B41FA5}">
                      <a16:colId xmlns:a16="http://schemas.microsoft.com/office/drawing/2014/main" val="1821294968"/>
                    </a:ext>
                  </a:extLst>
                </a:gridCol>
              </a:tblGrid>
              <a:tr h="77398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4000" b="0" dirty="0">
                          <a:solidFill>
                            <a:schemeClr val="bg1"/>
                          </a:solidFill>
                          <a:latin typeface="Bobby Jones" panose="02020500000000000000" charset="0"/>
                          <a:ea typeface="SetoFont" panose="02000600000000000000" pitchFamily="2" charset="-120"/>
                          <a:cs typeface="SetoFont" panose="02000600000000000000" pitchFamily="2" charset="-120"/>
                        </a:rPr>
                        <a:t>進場條件</a:t>
                      </a:r>
                      <a:endParaRPr sz="4000" b="0" dirty="0">
                        <a:solidFill>
                          <a:schemeClr val="bg1"/>
                        </a:solidFill>
                        <a:latin typeface="Bobby Jones" panose="02020500000000000000" charset="0"/>
                        <a:ea typeface="SetoFont" panose="02000600000000000000" pitchFamily="2" charset="-120"/>
                        <a:cs typeface="SetoFont" panose="02000600000000000000" pitchFamily="2" charset="-120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4000" b="0" dirty="0">
                          <a:solidFill>
                            <a:schemeClr val="bg1"/>
                          </a:solidFill>
                          <a:latin typeface="Bobby Jones" panose="02020500000000000000" charset="0"/>
                          <a:ea typeface="SetoFont" panose="02000600000000000000" pitchFamily="2" charset="-120"/>
                          <a:cs typeface="SetoFont" panose="02000600000000000000" pitchFamily="2" charset="-120"/>
                          <a:sym typeface="Archivo Black"/>
                        </a:rPr>
                        <a:t>出場條件</a:t>
                      </a:r>
                      <a:endParaRPr sz="4000" b="0" dirty="0">
                        <a:solidFill>
                          <a:schemeClr val="bg1"/>
                        </a:solidFill>
                        <a:latin typeface="Bobby Jones" panose="02020500000000000000" charset="0"/>
                        <a:ea typeface="SetoFont" panose="02000600000000000000" pitchFamily="2" charset="-120"/>
                        <a:cs typeface="SetoFont" panose="02000600000000000000" pitchFamily="2" charset="-120"/>
                        <a:sym typeface="Archivo Black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711271"/>
                  </a:ext>
                </a:extLst>
              </a:tr>
              <a:tr h="4683104">
                <a:tc>
                  <a:txBody>
                    <a:bodyPr/>
                    <a:lstStyle/>
                    <a:p>
                      <a:pPr marL="540000" marR="0" lvl="0" indent="-360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4000" dirty="0">
                          <a:solidFill>
                            <a:schemeClr val="bg1"/>
                          </a:solidFill>
                          <a:latin typeface="Bobby Jones" panose="02020500000000000000" charset="0"/>
                          <a:ea typeface="SetoFont" panose="02000600000000000000" pitchFamily="2" charset="-120"/>
                          <a:cs typeface="SetoFont" panose="02000600000000000000" pitchFamily="2" charset="-120"/>
                          <a:sym typeface="Archivo Black"/>
                        </a:rPr>
                        <a:t>三率三升</a:t>
                      </a:r>
                      <a:endParaRPr lang="en-US" altLang="zh-TW" sz="4000" dirty="0">
                        <a:solidFill>
                          <a:schemeClr val="bg1"/>
                        </a:solidFill>
                        <a:latin typeface="Bobby Jones" panose="02020500000000000000" charset="0"/>
                        <a:ea typeface="SetoFont" panose="02000600000000000000" pitchFamily="2" charset="-120"/>
                        <a:cs typeface="SetoFont" panose="02000600000000000000" pitchFamily="2" charset="-120"/>
                        <a:sym typeface="Archivo Black"/>
                      </a:endParaRPr>
                    </a:p>
                    <a:p>
                      <a:pPr marL="720000" marR="0" lvl="4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3200" dirty="0">
                          <a:solidFill>
                            <a:schemeClr val="bg1"/>
                          </a:solidFill>
                          <a:latin typeface="Bobby Jones" panose="02020500000000000000" charset="0"/>
                          <a:ea typeface="SetoFont" panose="02000600000000000000" pitchFamily="2" charset="-120"/>
                          <a:cs typeface="SetoFont" panose="02000600000000000000" pitchFamily="2" charset="-120"/>
                          <a:sym typeface="Archivo Black"/>
                        </a:rPr>
                        <a:t>毛利率</a:t>
                      </a:r>
                      <a:endParaRPr lang="en-US" altLang="zh-TW" sz="3200" dirty="0">
                        <a:solidFill>
                          <a:schemeClr val="bg1"/>
                        </a:solidFill>
                        <a:latin typeface="Bobby Jones" panose="02020500000000000000" charset="0"/>
                        <a:ea typeface="SetoFont" panose="02000600000000000000" pitchFamily="2" charset="-120"/>
                        <a:cs typeface="SetoFont" panose="02000600000000000000" pitchFamily="2" charset="-120"/>
                        <a:sym typeface="Archivo Black"/>
                      </a:endParaRPr>
                    </a:p>
                    <a:p>
                      <a:pPr marL="720000" marR="0" lvl="4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3200" dirty="0">
                          <a:solidFill>
                            <a:schemeClr val="bg1"/>
                          </a:solidFill>
                          <a:latin typeface="Bobby Jones" panose="02020500000000000000" charset="0"/>
                          <a:ea typeface="SetoFont" panose="02000600000000000000" pitchFamily="2" charset="-120"/>
                          <a:cs typeface="SetoFont" panose="02000600000000000000" pitchFamily="2" charset="-120"/>
                          <a:sym typeface="Archivo Black"/>
                        </a:rPr>
                        <a:t>營業利益率</a:t>
                      </a:r>
                      <a:endParaRPr lang="en-US" altLang="zh-TW" sz="3200" dirty="0">
                        <a:solidFill>
                          <a:schemeClr val="bg1"/>
                        </a:solidFill>
                        <a:latin typeface="Bobby Jones" panose="02020500000000000000" charset="0"/>
                        <a:ea typeface="SetoFont" panose="02000600000000000000" pitchFamily="2" charset="-120"/>
                        <a:cs typeface="SetoFont" panose="02000600000000000000" pitchFamily="2" charset="-120"/>
                        <a:sym typeface="Archivo Black"/>
                      </a:endParaRPr>
                    </a:p>
                    <a:p>
                      <a:pPr marL="720000" marR="0" lvl="4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3200" dirty="0">
                          <a:solidFill>
                            <a:schemeClr val="bg1"/>
                          </a:solidFill>
                          <a:latin typeface="Bobby Jones" panose="02020500000000000000" charset="0"/>
                          <a:ea typeface="SetoFont" panose="02000600000000000000" pitchFamily="2" charset="-120"/>
                          <a:cs typeface="SetoFont" panose="02000600000000000000" pitchFamily="2" charset="-120"/>
                          <a:sym typeface="Archivo Black"/>
                        </a:rPr>
                        <a:t>稅後純益率</a:t>
                      </a:r>
                      <a:endParaRPr lang="en-US" altLang="zh-TW" sz="3200" dirty="0">
                        <a:solidFill>
                          <a:schemeClr val="bg1"/>
                        </a:solidFill>
                        <a:latin typeface="Bobby Jones" panose="02020500000000000000" charset="0"/>
                        <a:ea typeface="SetoFont" panose="02000600000000000000" pitchFamily="2" charset="-120"/>
                        <a:cs typeface="SetoFont" panose="02000600000000000000" pitchFamily="2" charset="-120"/>
                        <a:sym typeface="Archivo Black"/>
                      </a:endParaRPr>
                    </a:p>
                    <a:p>
                      <a:pPr marL="720000" marR="0" lvl="4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bg1"/>
                          </a:solidFill>
                          <a:latin typeface="Bobby Jones" panose="02020500000000000000" charset="0"/>
                          <a:ea typeface="SetoFont" panose="02000600000000000000" pitchFamily="2" charset="-120"/>
                          <a:cs typeface="SetoFont" panose="02000600000000000000" pitchFamily="2" charset="-120"/>
                          <a:sym typeface="Archivo Black"/>
                        </a:rPr>
                        <a:t>3</a:t>
                      </a:r>
                      <a:r>
                        <a:rPr lang="zh-TW" altLang="en-US" sz="3200" dirty="0">
                          <a:solidFill>
                            <a:schemeClr val="bg1"/>
                          </a:solidFill>
                          <a:latin typeface="Bobby Jones" panose="02020500000000000000" charset="0"/>
                          <a:ea typeface="SetoFont" panose="02000600000000000000" pitchFamily="2" charset="-120"/>
                          <a:cs typeface="SetoFont" panose="02000600000000000000" pitchFamily="2" charset="-120"/>
                          <a:sym typeface="Archivo Black"/>
                        </a:rPr>
                        <a:t>個比率同步上升</a:t>
                      </a:r>
                      <a:endParaRPr lang="en-US" altLang="zh-TW" sz="3200" dirty="0">
                        <a:solidFill>
                          <a:schemeClr val="bg1"/>
                        </a:solidFill>
                        <a:latin typeface="Bobby Jones" panose="02020500000000000000" charset="0"/>
                        <a:ea typeface="SetoFont" panose="02000600000000000000" pitchFamily="2" charset="-120"/>
                        <a:cs typeface="SetoFont" panose="02000600000000000000" pitchFamily="2" charset="-120"/>
                        <a:sym typeface="Archivo Black"/>
                      </a:endParaRPr>
                    </a:p>
                    <a:p>
                      <a:pPr marL="540000" marR="0" lvl="0" indent="-360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4000" dirty="0">
                          <a:solidFill>
                            <a:schemeClr val="bg1"/>
                          </a:solidFill>
                          <a:latin typeface="Bobby Jones" panose="02020500000000000000" charset="0"/>
                          <a:ea typeface="SetoFont" panose="02000600000000000000" pitchFamily="2" charset="-120"/>
                          <a:cs typeface="SetoFont" panose="02000600000000000000" pitchFamily="2" charset="-120"/>
                          <a:sym typeface="Archivo Black"/>
                        </a:rPr>
                        <a:t>月營收</a:t>
                      </a:r>
                    </a:p>
                  </a:txBody>
                  <a:tcPr marL="91425" marR="91425" marT="91425" marB="91425"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090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TW" altLang="en-US" sz="4000" dirty="0">
                          <a:solidFill>
                            <a:schemeClr val="bg1"/>
                          </a:solidFill>
                          <a:latin typeface="Bobby Jones" panose="02020500000000000000" charset="0"/>
                          <a:ea typeface="SetoFont" panose="02000600000000000000" pitchFamily="2" charset="-120"/>
                          <a:cs typeface="SetoFont" panose="02000600000000000000" pitchFamily="2" charset="-120"/>
                        </a:rPr>
                        <a:t>採不符合買進條件</a:t>
                      </a:r>
                      <a:endParaRPr sz="4000" dirty="0">
                        <a:solidFill>
                          <a:schemeClr val="bg1"/>
                        </a:solidFill>
                        <a:latin typeface="Bobby Jones" panose="02020500000000000000" charset="0"/>
                        <a:ea typeface="SetoFont" panose="02000600000000000000" pitchFamily="2" charset="-120"/>
                        <a:cs typeface="SetoFont" panose="02000600000000000000" pitchFamily="2" charset="-120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305383"/>
                  </a:ext>
                </a:extLst>
              </a:tr>
            </a:tbl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59CE6236-2A1B-1DC2-9DDC-B366E40A6B2E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2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876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139326" y="7200900"/>
            <a:ext cx="351628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402507" flipV="1">
            <a:off x="15718329" y="-546728"/>
            <a:ext cx="2029948" cy="26519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524279" y="4946178"/>
            <a:ext cx="2716768" cy="1802946"/>
          </a:xfrm>
          <a:prstGeom prst="rect">
            <a:avLst/>
          </a:prstGeom>
        </p:spPr>
      </p:pic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3B703D4F-5A7F-DDF2-CEA3-30B94BAFE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8319"/>
              </p:ext>
            </p:extLst>
          </p:nvPr>
        </p:nvGraphicFramePr>
        <p:xfrm>
          <a:off x="2483879" y="786523"/>
          <a:ext cx="13320242" cy="8713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269EF9D-B91B-4800-7711-7BAB35A86961}"/>
              </a:ext>
            </a:extLst>
          </p:cNvPr>
          <p:cNvCxnSpPr>
            <a:cxnSpLocks/>
          </p:cNvCxnSpPr>
          <p:nvPr/>
        </p:nvCxnSpPr>
        <p:spPr>
          <a:xfrm>
            <a:off x="11430000" y="1638300"/>
            <a:ext cx="0" cy="66515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600元以下的台積電，閉著眼睛都可以買？看衰護國神山的外資得搞懂這3件事- 今周刊">
            <a:hlinkClick r:id="rId13"/>
            <a:extLst>
              <a:ext uri="{FF2B5EF4-FFF2-40B4-BE49-F238E27FC236}">
                <a16:creationId xmlns:a16="http://schemas.microsoft.com/office/drawing/2014/main" id="{A380E06A-66BD-7551-51C6-CB598B2D7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8" t="11286" r="35700" b="41605"/>
          <a:stretch/>
        </p:blipFill>
        <p:spPr bwMode="auto">
          <a:xfrm>
            <a:off x="10858500" y="3390900"/>
            <a:ext cx="1143000" cy="1143000"/>
          </a:xfrm>
          <a:prstGeom prst="ellipse">
            <a:avLst/>
          </a:prstGeom>
          <a:noFill/>
          <a:effectLst>
            <a:glow rad="2540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4168816-DC1D-0F5B-D854-41A3EB691384}"/>
              </a:ext>
            </a:extLst>
          </p:cNvPr>
          <p:cNvCxnSpPr>
            <a:cxnSpLocks/>
          </p:cNvCxnSpPr>
          <p:nvPr/>
        </p:nvCxnSpPr>
        <p:spPr>
          <a:xfrm>
            <a:off x="10612120" y="1638300"/>
            <a:ext cx="0" cy="66515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這些現象說明，美股正在危險的邊緣瘋狂試探">
            <a:hlinkClick r:id="rId15"/>
            <a:extLst>
              <a:ext uri="{FF2B5EF4-FFF2-40B4-BE49-F238E27FC236}">
                <a16:creationId xmlns:a16="http://schemas.microsoft.com/office/drawing/2014/main" id="{0180033C-86EF-A404-8505-693FB8D17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6" r="9334"/>
          <a:stretch/>
        </p:blipFill>
        <p:spPr bwMode="auto">
          <a:xfrm>
            <a:off x="10019400" y="1942200"/>
            <a:ext cx="1144800" cy="1144800"/>
          </a:xfrm>
          <a:prstGeom prst="ellipse">
            <a:avLst/>
          </a:prstGeom>
          <a:noFill/>
          <a:effectLst>
            <a:glow rad="2540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C4AA3292-321E-84C1-3EF1-E89E1BAF64A1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3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171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139326" y="7200900"/>
            <a:ext cx="351628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402507" flipV="1">
            <a:off x="15718329" y="-546728"/>
            <a:ext cx="2029948" cy="26519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524279" y="4946178"/>
            <a:ext cx="2716768" cy="1802946"/>
          </a:xfrm>
          <a:prstGeom prst="rect">
            <a:avLst/>
          </a:prstGeom>
        </p:spPr>
      </p:pic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DCD27B27-71B9-2017-49A3-1DF521EA7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7621368"/>
              </p:ext>
            </p:extLst>
          </p:nvPr>
        </p:nvGraphicFramePr>
        <p:xfrm>
          <a:off x="2148506" y="1283032"/>
          <a:ext cx="13990988" cy="7720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" name="TextBox 15">
            <a:extLst>
              <a:ext uri="{FF2B5EF4-FFF2-40B4-BE49-F238E27FC236}">
                <a16:creationId xmlns:a16="http://schemas.microsoft.com/office/drawing/2014/main" id="{EAC12566-C324-A402-1BCE-48A75AF3C496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4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366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649DD9D5-E945-18F6-F4BA-FEDEAAF0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805" y="623656"/>
            <a:ext cx="9538127" cy="935756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-245908" y="6342704"/>
            <a:ext cx="4230168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434158" flipV="1">
            <a:off x="16528554" y="-1407863"/>
            <a:ext cx="3022508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043018" y="2758102"/>
            <a:ext cx="780508" cy="874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359845" y="369581"/>
            <a:ext cx="499849" cy="55991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034435" y="4190311"/>
            <a:ext cx="2716768" cy="180294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76610" y="1681299"/>
            <a:ext cx="4913494" cy="125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8000" spc="600" dirty="0">
                <a:solidFill>
                  <a:srgbClr val="FFFFFF"/>
                </a:solidFill>
                <a:latin typeface="SetoFont" panose="02020500000000000000" charset="-120"/>
                <a:ea typeface="SetoFont" panose="02020500000000000000" charset="-120"/>
                <a:cs typeface="SetoFont" panose="02020500000000000000" charset="-120"/>
              </a:rPr>
              <a:t>進場條件</a:t>
            </a:r>
            <a:endParaRPr lang="en-US" sz="8000" spc="600" dirty="0">
              <a:solidFill>
                <a:srgbClr val="FFFFFF"/>
              </a:solidFill>
              <a:latin typeface="SetoFont" panose="02020500000000000000" charset="-120"/>
              <a:ea typeface="SetoFont" panose="02020500000000000000" charset="-120"/>
              <a:cs typeface="SetoFont" panose="02020500000000000000" charset="-120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65C9C945-4E37-BD7F-CDB3-595AC3F64AA9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5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>
            <a:extLst>
              <a:ext uri="{FF2B5EF4-FFF2-40B4-BE49-F238E27FC236}">
                <a16:creationId xmlns:a16="http://schemas.microsoft.com/office/drawing/2014/main" id="{424C1937-233C-7CA8-D948-B6375B864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43018" y="2758102"/>
            <a:ext cx="780508" cy="87429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flipH="1">
            <a:off x="-245908" y="6342704"/>
            <a:ext cx="4230168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93309" y="6019888"/>
            <a:ext cx="4913494" cy="29302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339152" y="-251936"/>
            <a:ext cx="2716768" cy="180294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76610" y="1681299"/>
            <a:ext cx="4913494" cy="125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8000" spc="600" dirty="0">
                <a:solidFill>
                  <a:srgbClr val="FFFFFF"/>
                </a:solidFill>
                <a:latin typeface="Segoe UI Symbol" panose="020B0502040204020203" pitchFamily="34" charset="0"/>
                <a:ea typeface="SetoFont" panose="02020500000000000000" charset="-120"/>
                <a:cs typeface="SetoFont" panose="02020500000000000000" charset="-120"/>
              </a:rPr>
              <a:t>出場</a:t>
            </a:r>
            <a:r>
              <a:rPr lang="zh-TW" altLang="en-US" sz="8000" spc="600" dirty="0">
                <a:solidFill>
                  <a:srgbClr val="FFFFFF"/>
                </a:solidFill>
                <a:latin typeface="SetoFont" panose="02020500000000000000" charset="-120"/>
                <a:ea typeface="SetoFont" panose="02020500000000000000" charset="-120"/>
                <a:cs typeface="SetoFont" panose="02020500000000000000" charset="-120"/>
              </a:rPr>
              <a:t>條件</a:t>
            </a:r>
            <a:endParaRPr lang="en-US" sz="8000" spc="600" dirty="0">
              <a:solidFill>
                <a:srgbClr val="FFFFFF"/>
              </a:solidFill>
              <a:latin typeface="SetoFont" panose="02020500000000000000" charset="-120"/>
              <a:ea typeface="SetoFont" panose="02020500000000000000" charset="-120"/>
              <a:cs typeface="SetoFont" panose="02020500000000000000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9AC9ED0-47AB-AEA4-8023-89DA47C66E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2403" y="2185055"/>
            <a:ext cx="11196103" cy="6783354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EDCB4903-BE0C-63A2-C649-2892E58DD76C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6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3D2335FA-5F0D-5B43-0EEF-7E8066687F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9165842" flipV="1">
            <a:off x="16528554" y="-1407863"/>
            <a:ext cx="3022508" cy="4114800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9B21FBB6-6595-7123-4AB7-F9A1E83CE1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359845" y="369581"/>
            <a:ext cx="499849" cy="5599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71A4039-33AA-93F5-7CA4-AA502C40BE9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2699" y="1551010"/>
            <a:ext cx="8564170" cy="83641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1B1D683-B8F8-72B0-BAA3-392DDF9ABEB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01406" y="2732439"/>
            <a:ext cx="73818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3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B1EFAF12-DA22-473C-D333-6E4A3B566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43018" y="2758102"/>
            <a:ext cx="780508" cy="87429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-245908" y="6342704"/>
            <a:ext cx="4230168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93309" y="6019888"/>
            <a:ext cx="4913494" cy="293022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76610" y="1681299"/>
            <a:ext cx="4913494" cy="125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zh-TW" altLang="en-US" sz="8000" spc="600" dirty="0">
                <a:solidFill>
                  <a:srgbClr val="FFFFFF"/>
                </a:solidFill>
                <a:latin typeface="Segoe UI Symbol" panose="020B0502040204020203" pitchFamily="34" charset="0"/>
                <a:ea typeface="SetoFont" panose="02020500000000000000" charset="-120"/>
                <a:cs typeface="SetoFont" panose="02020500000000000000" charset="-120"/>
              </a:rPr>
              <a:t>其他</a:t>
            </a:r>
            <a:r>
              <a:rPr lang="zh-TW" altLang="en-US" sz="8000" spc="600" dirty="0">
                <a:solidFill>
                  <a:srgbClr val="FFFFFF"/>
                </a:solidFill>
                <a:latin typeface="SetoFont" panose="02020500000000000000" charset="-120"/>
                <a:ea typeface="SetoFont" panose="02020500000000000000" charset="-120"/>
                <a:cs typeface="SetoFont" panose="02020500000000000000" charset="-120"/>
              </a:rPr>
              <a:t>條件</a:t>
            </a:r>
            <a:endParaRPr lang="en-US" sz="8000" spc="600" dirty="0">
              <a:solidFill>
                <a:srgbClr val="FFFFFF"/>
              </a:solidFill>
              <a:latin typeface="SetoFont" panose="02020500000000000000" charset="-120"/>
              <a:ea typeface="SetoFont" panose="02020500000000000000" charset="-120"/>
              <a:cs typeface="SetoFont" panose="02020500000000000000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A520991-EA6B-4FAA-9590-1DE9A0856E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7039" y="2033976"/>
            <a:ext cx="11019047" cy="6219048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7C5882AD-2534-F89D-07AA-082C126E4C57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7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01C3E6CB-EB38-9223-5E4D-4BC834DEDB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19165842" flipV="1">
            <a:off x="16528554" y="-1407863"/>
            <a:ext cx="3022508" cy="4114800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2B7D08B4-80D2-1462-C2C7-3C7778728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59845" y="369581"/>
            <a:ext cx="499849" cy="559912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56CCA1FC-A507-1AAF-15DA-538ADCF85A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339152" y="-251936"/>
            <a:ext cx="2716768" cy="18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6156611"/>
            <a:ext cx="3022508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32254" y="8197911"/>
            <a:ext cx="780508" cy="8742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96987" y="5271791"/>
            <a:ext cx="499849" cy="5599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8449587">
            <a:off x="15626869" y="-513422"/>
            <a:ext cx="3516284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089730" y="7622857"/>
            <a:ext cx="388544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defRPr>
            </a:lvl1pPr>
          </a:lstStyle>
          <a:p>
            <a:r>
              <a:rPr lang="zh-TW" altLang="en-US" dirty="0"/>
              <a:t>投資組合累計報酬率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29335" y="6002560"/>
            <a:ext cx="360623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Bobby Jones" panose="02020500000000000000" charset="0"/>
              </a:rPr>
              <a:t>10.94%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44650" y="7622857"/>
            <a:ext cx="388544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defRPr>
            </a:lvl1pPr>
          </a:lstStyle>
          <a:p>
            <a:r>
              <a:rPr lang="zh-TW" altLang="en-US" dirty="0"/>
              <a:t>大盤指數累計報酬率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84255" y="6002560"/>
            <a:ext cx="360623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/>
            <a:r>
              <a:rPr lang="en-US" dirty="0"/>
              <a:t>-1.22%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64251" y="7622857"/>
            <a:ext cx="476174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動態投資組合報酬比大盤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88050" y="6002560"/>
            <a:ext cx="491415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/>
            <a:r>
              <a:rPr lang="zh-TW" altLang="en-US" dirty="0">
                <a:solidFill>
                  <a:srgbClr val="FFC000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高</a:t>
            </a:r>
            <a:r>
              <a:rPr lang="en-US" altLang="zh-TW" dirty="0">
                <a:solidFill>
                  <a:srgbClr val="FFC000"/>
                </a:solidFill>
              </a:rPr>
              <a:t>+12.16%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761DC5D2-1C22-510A-74BF-6811B6DBC7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446571" y="2601121"/>
            <a:ext cx="2804171" cy="2242770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42FB125C-88A4-0C19-B77A-EAE12C296A67}"/>
              </a:ext>
            </a:extLst>
          </p:cNvPr>
          <p:cNvGrpSpPr/>
          <p:nvPr/>
        </p:nvGrpSpPr>
        <p:grpSpPr>
          <a:xfrm>
            <a:off x="4339442" y="2807292"/>
            <a:ext cx="6328558" cy="1830428"/>
            <a:chOff x="4339442" y="3113845"/>
            <a:chExt cx="6328558" cy="1830428"/>
          </a:xfrm>
        </p:grpSpPr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08C799C7-B4AC-FE62-1108-45B064490384}"/>
                </a:ext>
              </a:extLst>
            </p:cNvPr>
            <p:cNvSpPr txBox="1"/>
            <p:nvPr/>
          </p:nvSpPr>
          <p:spPr>
            <a:xfrm>
              <a:off x="4339442" y="3113845"/>
              <a:ext cx="6328558" cy="1267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200"/>
                </a:lnSpc>
              </a:pPr>
              <a:r>
                <a:rPr lang="zh-TW" altLang="en-US" sz="8800" spc="600" dirty="0">
                  <a:solidFill>
                    <a:srgbClr val="FFFFFF"/>
                  </a:solidFill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rPr>
                <a:t>報酬率比較</a:t>
              </a:r>
              <a:endParaRPr lang="en-US" sz="8800" spc="600" dirty="0">
                <a:solidFill>
                  <a:srgbClr val="FFFFFF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endParaRPr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557562CC-FAE0-8DF9-72DE-5517816D657E}"/>
                </a:ext>
              </a:extLst>
            </p:cNvPr>
            <p:cNvGrpSpPr/>
            <p:nvPr/>
          </p:nvGrpSpPr>
          <p:grpSpPr>
            <a:xfrm>
              <a:off x="6052485" y="4513386"/>
              <a:ext cx="2890577" cy="430887"/>
              <a:chOff x="1293681" y="1730684"/>
              <a:chExt cx="2890577" cy="430887"/>
            </a:xfrm>
          </p:grpSpPr>
          <p:pic>
            <p:nvPicPr>
              <p:cNvPr id="20" name="Picture 2">
                <a:hlinkClick r:id="rId14"/>
                <a:extLst>
                  <a:ext uri="{FF2B5EF4-FFF2-40B4-BE49-F238E27FC236}">
                    <a16:creationId xmlns:a16="http://schemas.microsoft.com/office/drawing/2014/main" id="{E930B89B-3064-C203-A3BB-EF25D275F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681" y="1730684"/>
                <a:ext cx="430887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9">
                <a:hlinkClick r:id="rId14"/>
                <a:extLst>
                  <a:ext uri="{FF2B5EF4-FFF2-40B4-BE49-F238E27FC236}">
                    <a16:creationId xmlns:a16="http://schemas.microsoft.com/office/drawing/2014/main" id="{092B1844-A05F-0D9E-9C63-2CA84BF57EF8}"/>
                  </a:ext>
                </a:extLst>
              </p:cNvPr>
              <p:cNvSpPr txBox="1"/>
              <p:nvPr/>
            </p:nvSpPr>
            <p:spPr>
              <a:xfrm>
                <a:off x="1819349" y="1754146"/>
                <a:ext cx="2364909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zh-TW" altLang="en-US" sz="2400" dirty="0">
                    <a:solidFill>
                      <a:srgbClr val="73CD8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toFont" panose="02000600000000000000" pitchFamily="2" charset="-120"/>
                    <a:ea typeface="SetoFont" panose="02000600000000000000" pitchFamily="2" charset="-120"/>
                    <a:cs typeface="SetoFont" panose="02000600000000000000" pitchFamily="2" charset="-120"/>
                  </a:rPr>
                  <a:t>詳細分析下載</a:t>
                </a:r>
                <a:endParaRPr lang="en-US" sz="2400" dirty="0">
                  <a:solidFill>
                    <a:srgbClr val="73CD8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endParaRPr>
              </a:p>
            </p:txBody>
          </p:sp>
        </p:grpSp>
      </p:grpSp>
      <p:sp>
        <p:nvSpPr>
          <p:cNvPr id="8" name="TextBox 15">
            <a:extLst>
              <a:ext uri="{FF2B5EF4-FFF2-40B4-BE49-F238E27FC236}">
                <a16:creationId xmlns:a16="http://schemas.microsoft.com/office/drawing/2014/main" id="{E90274BA-2F64-AE07-57A2-3A2EE83CD576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8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4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579332" y="9296216"/>
            <a:ext cx="7315200" cy="2322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004533" y="-1543328"/>
            <a:ext cx="7315200" cy="23225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6156611"/>
            <a:ext cx="3022508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32254" y="8197911"/>
            <a:ext cx="780508" cy="8742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96987" y="5271791"/>
            <a:ext cx="499849" cy="5599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8449587">
            <a:off x="15626869" y="-513422"/>
            <a:ext cx="3516284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446571" y="2601121"/>
            <a:ext cx="2804171" cy="224277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089730" y="7622857"/>
            <a:ext cx="388544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defRPr>
            </a:lvl1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投資組合年化報酬率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29335" y="6002560"/>
            <a:ext cx="360623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C000"/>
                </a:solidFill>
                <a:latin typeface="Bobby Jones" panose="02020500000000000000" charset="0"/>
              </a:rPr>
              <a:t>24.49%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39951" y="7622857"/>
            <a:ext cx="388544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defRPr>
            </a:lvl1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大盤指數年化報酬率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79556" y="6002560"/>
            <a:ext cx="360623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/>
            <a:r>
              <a:rPr lang="en-US" dirty="0"/>
              <a:t>-2.56%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64251" y="7622857"/>
            <a:ext cx="476174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solidFill>
                  <a:schemeClr val="bg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年化回歸報酬率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88050" y="6002560"/>
            <a:ext cx="491415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/>
            <a:r>
              <a:rPr lang="en-US" altLang="zh-TW" dirty="0">
                <a:ea typeface="SetoFont" panose="02000600000000000000" pitchFamily="2" charset="-120"/>
                <a:cs typeface="SetoFont" panose="02000600000000000000" pitchFamily="2" charset="-120"/>
              </a:rPr>
              <a:t>0.1094</a:t>
            </a:r>
            <a:endParaRPr 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AF662D9-6042-A49C-04AA-08C091058C4C}"/>
              </a:ext>
            </a:extLst>
          </p:cNvPr>
          <p:cNvGrpSpPr/>
          <p:nvPr/>
        </p:nvGrpSpPr>
        <p:grpSpPr>
          <a:xfrm>
            <a:off x="4339442" y="2807292"/>
            <a:ext cx="6328558" cy="1830428"/>
            <a:chOff x="4339442" y="3113845"/>
            <a:chExt cx="6328558" cy="1830428"/>
          </a:xfrm>
        </p:grpSpPr>
        <p:sp>
          <p:nvSpPr>
            <p:cNvPr id="9" name="TextBox 9"/>
            <p:cNvSpPr txBox="1"/>
            <p:nvPr/>
          </p:nvSpPr>
          <p:spPr>
            <a:xfrm>
              <a:off x="4339442" y="3113845"/>
              <a:ext cx="6328558" cy="1267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200"/>
                </a:lnSpc>
              </a:pPr>
              <a:r>
                <a:rPr lang="zh-TW" altLang="en-US" sz="8800" spc="600" dirty="0">
                  <a:solidFill>
                    <a:srgbClr val="FFFFFF"/>
                  </a:solidFill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rPr>
                <a:t>報酬率比較</a:t>
              </a:r>
              <a:endParaRPr lang="en-US" sz="8800" spc="600" dirty="0">
                <a:solidFill>
                  <a:srgbClr val="FFFFFF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5EF82A18-E10E-D023-8AB7-DD212529246B}"/>
                </a:ext>
              </a:extLst>
            </p:cNvPr>
            <p:cNvGrpSpPr/>
            <p:nvPr/>
          </p:nvGrpSpPr>
          <p:grpSpPr>
            <a:xfrm>
              <a:off x="6052485" y="4513386"/>
              <a:ext cx="2890577" cy="430887"/>
              <a:chOff x="1293681" y="1730684"/>
              <a:chExt cx="2890577" cy="430887"/>
            </a:xfrm>
          </p:grpSpPr>
          <p:pic>
            <p:nvPicPr>
              <p:cNvPr id="17" name="Picture 2">
                <a:hlinkClick r:id="rId14"/>
                <a:extLst>
                  <a:ext uri="{FF2B5EF4-FFF2-40B4-BE49-F238E27FC236}">
                    <a16:creationId xmlns:a16="http://schemas.microsoft.com/office/drawing/2014/main" id="{37178E19-2070-D142-F9FE-C678887379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681" y="1730684"/>
                <a:ext cx="430887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9">
                <a:hlinkClick r:id="rId14"/>
                <a:extLst>
                  <a:ext uri="{FF2B5EF4-FFF2-40B4-BE49-F238E27FC236}">
                    <a16:creationId xmlns:a16="http://schemas.microsoft.com/office/drawing/2014/main" id="{0360D019-517F-1913-FC30-9ACB81060629}"/>
                  </a:ext>
                </a:extLst>
              </p:cNvPr>
              <p:cNvSpPr txBox="1"/>
              <p:nvPr/>
            </p:nvSpPr>
            <p:spPr>
              <a:xfrm>
                <a:off x="1819349" y="1754146"/>
                <a:ext cx="2364909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zh-TW" altLang="en-US" sz="2400" dirty="0">
                    <a:solidFill>
                      <a:srgbClr val="73CD8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toFont" panose="02000600000000000000" pitchFamily="2" charset="-120"/>
                    <a:ea typeface="SetoFont" panose="02000600000000000000" pitchFamily="2" charset="-120"/>
                    <a:cs typeface="SetoFont" panose="02000600000000000000" pitchFamily="2" charset="-120"/>
                  </a:rPr>
                  <a:t>詳細分析下載</a:t>
                </a:r>
                <a:endParaRPr lang="en-US" sz="2400" dirty="0">
                  <a:solidFill>
                    <a:srgbClr val="73CD8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toFont" panose="02000600000000000000" pitchFamily="2" charset="-120"/>
                  <a:ea typeface="SetoFont" panose="02000600000000000000" pitchFamily="2" charset="-120"/>
                  <a:cs typeface="SetoFont" panose="02000600000000000000" pitchFamily="2" charset="-120"/>
                </a:endParaRPr>
              </a:p>
            </p:txBody>
          </p:sp>
        </p:grp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8B5A2AFD-3771-4A19-6BBC-8BC2A99B788A}"/>
              </a:ext>
            </a:extLst>
          </p:cNvPr>
          <p:cNvSpPr txBox="1"/>
          <p:nvPr/>
        </p:nvSpPr>
        <p:spPr>
          <a:xfrm>
            <a:off x="15925800" y="9674311"/>
            <a:ext cx="2362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200"/>
              </a:lnSpc>
              <a:defRPr sz="9600">
                <a:solidFill>
                  <a:srgbClr val="FFFFFF"/>
                </a:solidFill>
                <a:latin typeface="Bobby Jones" panose="02020500000000000000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000" dirty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Page. </a:t>
            </a:r>
            <a:fld id="{E3B70828-63B1-4029-BCAD-8AF9058BD685}" type="slidenum">
              <a:rPr lang="en-US" altLang="zh-TW" sz="4000" smtClean="0">
                <a:solidFill>
                  <a:srgbClr val="944E3A"/>
                </a:solidFill>
                <a:ea typeface="SetoFont" panose="02000600000000000000" pitchFamily="2" charset="-120"/>
                <a:cs typeface="SetoFont" panose="02000600000000000000" pitchFamily="2" charset="-120"/>
              </a:rPr>
              <a:t>9</a:t>
            </a:fld>
            <a:endParaRPr lang="en-US" altLang="zh-TW" sz="4000" dirty="0">
              <a:solidFill>
                <a:srgbClr val="944E3A"/>
              </a:solidFill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7031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532</Words>
  <Application>Microsoft Office PowerPoint</Application>
  <PresentationFormat>自訂</PresentationFormat>
  <Paragraphs>113</Paragraphs>
  <Slides>14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Calibri</vt:lpstr>
      <vt:lpstr>Segoe UI Symbol</vt:lpstr>
      <vt:lpstr>微軟正黑體</vt:lpstr>
      <vt:lpstr>SetoFont</vt:lpstr>
      <vt:lpstr>Bobby Jones</vt:lpstr>
      <vt:lpstr>Arial</vt:lpstr>
      <vt:lpstr>Archivo Black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Home Lin</dc:creator>
  <cp:lastModifiedBy>婉華 黃</cp:lastModifiedBy>
  <cp:revision>18</cp:revision>
  <dcterms:created xsi:type="dcterms:W3CDTF">2006-08-16T00:00:00Z</dcterms:created>
  <dcterms:modified xsi:type="dcterms:W3CDTF">2023-01-06T09:23:13Z</dcterms:modified>
  <dc:identifier>DAFVucFQ0iA</dc:identifier>
</cp:coreProperties>
</file>